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99" r:id="rId8"/>
    <p:sldId id="262" r:id="rId9"/>
    <p:sldId id="263" r:id="rId10"/>
    <p:sldId id="295" r:id="rId11"/>
    <p:sldId id="264" r:id="rId12"/>
    <p:sldId id="265" r:id="rId13"/>
    <p:sldId id="266" r:id="rId14"/>
    <p:sldId id="296" r:id="rId15"/>
    <p:sldId id="267" r:id="rId16"/>
    <p:sldId id="268" r:id="rId17"/>
    <p:sldId id="286" r:id="rId18"/>
    <p:sldId id="287" r:id="rId19"/>
    <p:sldId id="269" r:id="rId20"/>
    <p:sldId id="270" r:id="rId21"/>
    <p:sldId id="273" r:id="rId22"/>
    <p:sldId id="271" r:id="rId23"/>
    <p:sldId id="272" r:id="rId24"/>
    <p:sldId id="277" r:id="rId25"/>
    <p:sldId id="278" r:id="rId26"/>
    <p:sldId id="279" r:id="rId27"/>
    <p:sldId id="274" r:id="rId28"/>
    <p:sldId id="275" r:id="rId29"/>
    <p:sldId id="289" r:id="rId30"/>
    <p:sldId id="290" r:id="rId31"/>
    <p:sldId id="291" r:id="rId32"/>
    <p:sldId id="298" r:id="rId33"/>
    <p:sldId id="276" r:id="rId34"/>
    <p:sldId id="283" r:id="rId35"/>
    <p:sldId id="284" r:id="rId36"/>
    <p:sldId id="280" r:id="rId37"/>
    <p:sldId id="285" r:id="rId38"/>
    <p:sldId id="281" r:id="rId39"/>
    <p:sldId id="282" r:id="rId40"/>
    <p:sldId id="288" r:id="rId41"/>
    <p:sldId id="292" r:id="rId42"/>
    <p:sldId id="293" r:id="rId43"/>
    <p:sldId id="294" r:id="rId44"/>
    <p:sldId id="297" r:id="rId4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6994"/>
    <p:restoredTop sz="92643"/>
  </p:normalViewPr>
  <p:slideViewPr>
    <p:cSldViewPr snapToGrid="0" snapToObjects="1">
      <p:cViewPr varScale="1">
        <p:scale>
          <a:sx n="124" d="100"/>
          <a:sy n="124" d="100"/>
        </p:scale>
        <p:origin x="416"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10/7/19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10/7/19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10/7/19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10/7/19</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Debt offerings</a:t>
            </a:r>
          </a:p>
        </p:txBody>
      </p:sp>
      <p:sp>
        <p:nvSpPr>
          <p:cNvPr id="3" name="Subtitle 2"/>
          <p:cNvSpPr>
            <a:spLocks noGrp="1"/>
          </p:cNvSpPr>
          <p:nvPr>
            <p:ph type="subTitle" idx="1"/>
          </p:nvPr>
        </p:nvSpPr>
        <p:spPr/>
        <p:txBody>
          <a:bodyPr>
            <a:normAutofit lnSpcReduction="10000"/>
          </a:bodyPr>
          <a:lstStyle/>
          <a:p>
            <a:endParaRPr lang="en-US" dirty="0"/>
          </a:p>
          <a:p>
            <a:endParaRPr lang="en-US" dirty="0"/>
          </a:p>
          <a:p>
            <a:r>
              <a:rPr lang="en-US" dirty="0"/>
              <a:t> Kevin Chiang, UVM</a:t>
            </a:r>
          </a:p>
        </p:txBody>
      </p:sp>
    </p:spTree>
    <p:extLst>
      <p:ext uri="{BB962C8B-B14F-4D97-AF65-F5344CB8AC3E}">
        <p14:creationId xmlns:p14="http://schemas.microsoft.com/office/powerpoint/2010/main" val="7645890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Outline</a:t>
            </a:r>
          </a:p>
        </p:txBody>
      </p:sp>
      <p:sp>
        <p:nvSpPr>
          <p:cNvPr id="3" name="Content Placeholder 2"/>
          <p:cNvSpPr>
            <a:spLocks noGrp="1"/>
          </p:cNvSpPr>
          <p:nvPr>
            <p:ph idx="1"/>
          </p:nvPr>
        </p:nvSpPr>
        <p:spPr/>
        <p:txBody>
          <a:bodyPr/>
          <a:lstStyle/>
          <a:p>
            <a:r>
              <a:rPr lang="en-US" dirty="0"/>
              <a:t>I. </a:t>
            </a:r>
            <a:r>
              <a:rPr lang="en-US" sz="2000" dirty="0"/>
              <a:t>Bond offerings</a:t>
            </a:r>
          </a:p>
          <a:p>
            <a:r>
              <a:rPr lang="en-US" sz="2000" dirty="0"/>
              <a:t>II. Rating</a:t>
            </a:r>
          </a:p>
          <a:p>
            <a:r>
              <a:rPr lang="en-US" sz="2000" dirty="0"/>
              <a:t>III. Syndicated loans</a:t>
            </a:r>
          </a:p>
          <a:p>
            <a:r>
              <a:rPr lang="en-US" sz="2000" dirty="0"/>
              <a:t>IV. Securitization</a:t>
            </a:r>
          </a:p>
          <a:p>
            <a:r>
              <a:rPr lang="en-US" sz="2000" dirty="0"/>
              <a:t>V. Financing advisory: the use of debt and value creation</a:t>
            </a:r>
          </a:p>
        </p:txBody>
      </p:sp>
    </p:spTree>
    <p:extLst>
      <p:ext uri="{BB962C8B-B14F-4D97-AF65-F5344CB8AC3E}">
        <p14:creationId xmlns:p14="http://schemas.microsoft.com/office/powerpoint/2010/main" val="16786501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Bond offering</a:t>
            </a:r>
          </a:p>
        </p:txBody>
      </p:sp>
      <p:sp>
        <p:nvSpPr>
          <p:cNvPr id="3" name="Content Placeholder 2"/>
          <p:cNvSpPr>
            <a:spLocks noGrp="1"/>
          </p:cNvSpPr>
          <p:nvPr>
            <p:ph idx="1"/>
          </p:nvPr>
        </p:nvSpPr>
        <p:spPr/>
        <p:txBody>
          <a:bodyPr/>
          <a:lstStyle/>
          <a:p>
            <a:r>
              <a:rPr lang="en-US" sz="2000" dirty="0"/>
              <a:t>The main difference between bond offering and equity offering: bond pricing is </a:t>
            </a:r>
            <a:r>
              <a:rPr lang="en-US" sz="2000" dirty="0">
                <a:solidFill>
                  <a:srgbClr val="0070C0"/>
                </a:solidFill>
              </a:rPr>
              <a:t>easier</a:t>
            </a:r>
            <a:r>
              <a:rPr lang="en-US" sz="2000" dirty="0"/>
              <a:t> and involves less </a:t>
            </a:r>
            <a:r>
              <a:rPr lang="en-US" sz="2000" dirty="0">
                <a:solidFill>
                  <a:srgbClr val="0070C0"/>
                </a:solidFill>
              </a:rPr>
              <a:t>pricing</a:t>
            </a:r>
            <a:r>
              <a:rPr lang="en-US" sz="2000" dirty="0"/>
              <a:t> risk and errors.</a:t>
            </a:r>
          </a:p>
          <a:p>
            <a:r>
              <a:rPr lang="en-US" sz="2000" dirty="0"/>
              <a:t>The ease in bond pricing is due to the fact that </a:t>
            </a:r>
            <a:r>
              <a:rPr lang="en-US" sz="2000" dirty="0">
                <a:solidFill>
                  <a:srgbClr val="0070C0"/>
                </a:solidFill>
              </a:rPr>
              <a:t>rating</a:t>
            </a:r>
            <a:r>
              <a:rPr lang="en-US" sz="2000" dirty="0"/>
              <a:t> agencies provide estimates of default risk and default risk is the main source of investment and pricing risk for bonds.</a:t>
            </a:r>
          </a:p>
          <a:p>
            <a:r>
              <a:rPr lang="en-US" sz="2000" dirty="0"/>
              <a:t>Otherwise, the process for a bond offering is similar to an equity offering.</a:t>
            </a:r>
          </a:p>
          <a:p>
            <a:r>
              <a:rPr lang="en-US" sz="2000" dirty="0"/>
              <a:t>Participants: the issuer, (bond) investors, and a syndicate in between led by a book-runner.</a:t>
            </a:r>
          </a:p>
          <a:p>
            <a:endParaRPr lang="en-US" dirty="0"/>
          </a:p>
          <a:p>
            <a:endParaRPr lang="en-US" dirty="0"/>
          </a:p>
        </p:txBody>
      </p:sp>
    </p:spTree>
    <p:extLst>
      <p:ext uri="{BB962C8B-B14F-4D97-AF65-F5344CB8AC3E}">
        <p14:creationId xmlns:p14="http://schemas.microsoft.com/office/powerpoint/2010/main" val="4456113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Classifications of bond offerings, I</a:t>
            </a:r>
          </a:p>
        </p:txBody>
      </p:sp>
      <p:sp>
        <p:nvSpPr>
          <p:cNvPr id="3" name="Content Placeholder 2"/>
          <p:cNvSpPr>
            <a:spLocks noGrp="1"/>
          </p:cNvSpPr>
          <p:nvPr>
            <p:ph idx="1"/>
          </p:nvPr>
        </p:nvSpPr>
        <p:spPr>
          <a:xfrm>
            <a:off x="2589212" y="1737360"/>
            <a:ext cx="8915400" cy="4919472"/>
          </a:xfrm>
        </p:spPr>
        <p:txBody>
          <a:bodyPr>
            <a:normAutofit/>
          </a:bodyPr>
          <a:lstStyle/>
          <a:p>
            <a:r>
              <a:rPr lang="en-US" sz="2000" dirty="0"/>
              <a:t>By the market of issuance:</a:t>
            </a:r>
          </a:p>
          <a:p>
            <a:pPr lvl="1"/>
            <a:r>
              <a:rPr lang="en-US" sz="2000" dirty="0"/>
              <a:t>1. On-shore market:</a:t>
            </a:r>
          </a:p>
          <a:p>
            <a:pPr lvl="2"/>
            <a:r>
              <a:rPr lang="en-US" sz="2000" dirty="0"/>
              <a:t>(1) Domestic bond: e.g., a bond issued and traded in the U.S., and denominated in USD by a U.S. firm.</a:t>
            </a:r>
          </a:p>
          <a:p>
            <a:pPr lvl="2"/>
            <a:r>
              <a:rPr lang="en-US" sz="2000" dirty="0"/>
              <a:t>(2) Foreign bond: e.g., a bond issued and traded in the U.K. and denominated in GBP by a Chinese firm.</a:t>
            </a:r>
          </a:p>
          <a:p>
            <a:pPr lvl="1"/>
            <a:r>
              <a:rPr lang="en-US" sz="2000" dirty="0"/>
              <a:t>2. Off-shore market (e.g., </a:t>
            </a:r>
            <a:r>
              <a:rPr lang="en-US" sz="2000" dirty="0">
                <a:solidFill>
                  <a:srgbClr val="0070C0"/>
                </a:solidFill>
              </a:rPr>
              <a:t>Eurobond</a:t>
            </a:r>
            <a:r>
              <a:rPr lang="en-US" sz="2000" dirty="0"/>
              <a:t>): e.g., a bond denominated in USD but issued in a non-U.S. country, say Japan.</a:t>
            </a:r>
          </a:p>
          <a:p>
            <a:pPr lvl="2"/>
            <a:r>
              <a:rPr lang="en-US" sz="2000" dirty="0"/>
              <a:t>Eurobonds usually do not have registration requirements, and are usually bearer bonds (i.e., possession is evidence of ownership).</a:t>
            </a:r>
          </a:p>
          <a:p>
            <a:pPr lvl="2"/>
            <a:r>
              <a:rPr lang="en-US" sz="2000" dirty="0"/>
              <a:t>Eurobonds usually have good liquidity, and have lower yields than otherwise would be.</a:t>
            </a:r>
          </a:p>
        </p:txBody>
      </p:sp>
    </p:spTree>
    <p:extLst>
      <p:ext uri="{BB962C8B-B14F-4D97-AF65-F5344CB8AC3E}">
        <p14:creationId xmlns:p14="http://schemas.microsoft.com/office/powerpoint/2010/main" val="9255184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Classifications of bond offerings, II</a:t>
            </a:r>
          </a:p>
        </p:txBody>
      </p:sp>
      <p:sp>
        <p:nvSpPr>
          <p:cNvPr id="3" name="Content Placeholder 2"/>
          <p:cNvSpPr>
            <a:spLocks noGrp="1"/>
          </p:cNvSpPr>
          <p:nvPr>
            <p:ph idx="1"/>
          </p:nvPr>
        </p:nvSpPr>
        <p:spPr>
          <a:xfrm>
            <a:off x="2589212" y="2036064"/>
            <a:ext cx="8915400" cy="4486656"/>
          </a:xfrm>
        </p:spPr>
        <p:txBody>
          <a:bodyPr/>
          <a:lstStyle/>
          <a:p>
            <a:r>
              <a:rPr lang="en-US" sz="2000" dirty="0"/>
              <a:t>By types:</a:t>
            </a:r>
          </a:p>
          <a:p>
            <a:pPr lvl="1"/>
            <a:r>
              <a:rPr lang="en-US" sz="2000" dirty="0"/>
              <a:t>1. Fixed rate.</a:t>
            </a:r>
          </a:p>
          <a:p>
            <a:pPr lvl="1"/>
            <a:r>
              <a:rPr lang="en-US" sz="2000" dirty="0"/>
              <a:t>2. Floating rate.</a:t>
            </a:r>
          </a:p>
          <a:p>
            <a:pPr lvl="1"/>
            <a:r>
              <a:rPr lang="en-US" sz="2000" dirty="0"/>
              <a:t>3. Equity related: convertible bonds and bonds with equity warrants (warrants are options issued by the firm).</a:t>
            </a:r>
          </a:p>
          <a:p>
            <a:pPr lvl="1"/>
            <a:r>
              <a:rPr lang="en-US" sz="2000" dirty="0"/>
              <a:t>4. ABS (asset-backed securities): issued by legal vehicle and backed by some underlying assets, such as mortgages, credit cards, and car loans, through which cash flows are re-packaged and placed to ABS investors.</a:t>
            </a:r>
          </a:p>
          <a:p>
            <a:pPr lvl="2"/>
            <a:r>
              <a:rPr lang="en-US" sz="2000" dirty="0"/>
              <a:t>Example: MBS (mortgage-backed securities).</a:t>
            </a:r>
          </a:p>
        </p:txBody>
      </p:sp>
    </p:spTree>
    <p:extLst>
      <p:ext uri="{BB962C8B-B14F-4D97-AF65-F5344CB8AC3E}">
        <p14:creationId xmlns:p14="http://schemas.microsoft.com/office/powerpoint/2010/main" val="1270001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Book-building, I</a:t>
            </a:r>
          </a:p>
        </p:txBody>
      </p:sp>
      <p:sp>
        <p:nvSpPr>
          <p:cNvPr id="3" name="Content Placeholder 2"/>
          <p:cNvSpPr>
            <a:spLocks noGrp="1"/>
          </p:cNvSpPr>
          <p:nvPr>
            <p:ph idx="1"/>
          </p:nvPr>
        </p:nvSpPr>
        <p:spPr>
          <a:xfrm>
            <a:off x="2589212" y="1798320"/>
            <a:ext cx="8915400" cy="4358640"/>
          </a:xfrm>
        </p:spPr>
        <p:txBody>
          <a:bodyPr>
            <a:normAutofit/>
          </a:bodyPr>
          <a:lstStyle/>
          <a:p>
            <a:r>
              <a:rPr lang="en-US" dirty="0"/>
              <a:t>A bank wins the mandate and takes the lead.</a:t>
            </a:r>
          </a:p>
          <a:p>
            <a:r>
              <a:rPr lang="en-US" dirty="0"/>
              <a:t>The book-runner organizes the syndicate and forms the managing group, the underwriting group and the selling group.  Fees are broken down based on this grouping.</a:t>
            </a:r>
          </a:p>
          <a:p>
            <a:r>
              <a:rPr lang="en-US" dirty="0"/>
              <a:t>Origination period: After the organizational meeting, due diligence and pre-marketing begins.</a:t>
            </a:r>
          </a:p>
          <a:p>
            <a:r>
              <a:rPr lang="en-US" dirty="0"/>
              <a:t>This is followed by the book-building period.</a:t>
            </a:r>
          </a:p>
          <a:p>
            <a:r>
              <a:rPr lang="en-US" dirty="0"/>
              <a:t>The terms of the issuance (price, type, coupon, maturity, etc.) will not be finalized until the end of book-building process (i.e., before the offering day) because new information are generated through out the process.</a:t>
            </a:r>
          </a:p>
          <a:p>
            <a:r>
              <a:rPr lang="en-US" dirty="0">
                <a:solidFill>
                  <a:srgbClr val="0070C0"/>
                </a:solidFill>
              </a:rPr>
              <a:t>Pricing</a:t>
            </a:r>
            <a:r>
              <a:rPr lang="en-US" dirty="0"/>
              <a:t> is </a:t>
            </a:r>
            <a:r>
              <a:rPr lang="en-US" dirty="0">
                <a:solidFill>
                  <a:srgbClr val="0070C0"/>
                </a:solidFill>
              </a:rPr>
              <a:t>expressed</a:t>
            </a:r>
            <a:r>
              <a:rPr lang="en-US" dirty="0"/>
              <a:t> in terms of </a:t>
            </a:r>
            <a:r>
              <a:rPr lang="en-US" dirty="0">
                <a:solidFill>
                  <a:srgbClr val="0070C0"/>
                </a:solidFill>
              </a:rPr>
              <a:t>credit spread</a:t>
            </a:r>
            <a:r>
              <a:rPr lang="en-US" dirty="0"/>
              <a:t>: the difference between the risk free rate (the YTM on the U.S. Treasury bonds of the same maturity) and the YTM of the issue.</a:t>
            </a:r>
          </a:p>
        </p:txBody>
      </p:sp>
    </p:spTree>
    <p:extLst>
      <p:ext uri="{BB962C8B-B14F-4D97-AF65-F5344CB8AC3E}">
        <p14:creationId xmlns:p14="http://schemas.microsoft.com/office/powerpoint/2010/main" val="9120741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BA86F-5F12-0242-BD42-84DBF85D97F0}"/>
              </a:ext>
            </a:extLst>
          </p:cNvPr>
          <p:cNvSpPr>
            <a:spLocks noGrp="1"/>
          </p:cNvSpPr>
          <p:nvPr>
            <p:ph type="title"/>
          </p:nvPr>
        </p:nvSpPr>
        <p:spPr/>
        <p:txBody>
          <a:bodyPr/>
          <a:lstStyle/>
          <a:p>
            <a:r>
              <a:rPr lang="en-US" dirty="0"/>
              <a:t>Due diligence and compliance</a:t>
            </a:r>
          </a:p>
        </p:txBody>
      </p:sp>
      <p:sp>
        <p:nvSpPr>
          <p:cNvPr id="3" name="Content Placeholder 2">
            <a:extLst>
              <a:ext uri="{FF2B5EF4-FFF2-40B4-BE49-F238E27FC236}">
                <a16:creationId xmlns:a16="http://schemas.microsoft.com/office/drawing/2014/main" id="{0031A2DF-72B5-9846-B606-ED7ED9F21528}"/>
              </a:ext>
            </a:extLst>
          </p:cNvPr>
          <p:cNvSpPr>
            <a:spLocks noGrp="1"/>
          </p:cNvSpPr>
          <p:nvPr>
            <p:ph idx="1"/>
          </p:nvPr>
        </p:nvSpPr>
        <p:spPr>
          <a:xfrm>
            <a:off x="2589212" y="1613043"/>
            <a:ext cx="8915400" cy="4726112"/>
          </a:xfrm>
        </p:spPr>
        <p:txBody>
          <a:bodyPr>
            <a:normAutofit/>
          </a:bodyPr>
          <a:lstStyle/>
          <a:p>
            <a:r>
              <a:rPr lang="en-US" dirty="0"/>
              <a:t>Malaysian prosecutors filed charges on Friday as part of an investigation into Goldman Sachs’ role in raising $6.5bn for the state investment fund 1Malaysia Development </a:t>
            </a:r>
            <a:r>
              <a:rPr lang="en-US" dirty="0" err="1"/>
              <a:t>Bhd</a:t>
            </a:r>
            <a:r>
              <a:rPr lang="en-US" dirty="0"/>
              <a:t> (1MDB) through bond sales.</a:t>
            </a:r>
          </a:p>
          <a:p>
            <a:r>
              <a:rPr lang="en-US" dirty="0"/>
              <a:t>The charges say the Goldman Sachs units </a:t>
            </a:r>
            <a:r>
              <a:rPr lang="en-US" dirty="0">
                <a:solidFill>
                  <a:srgbClr val="FF0000"/>
                </a:solidFill>
              </a:rPr>
              <a:t>omitted material facts </a:t>
            </a:r>
            <a:r>
              <a:rPr lang="en-US" dirty="0"/>
              <a:t>in the bond offerings, among them that Malaysian financier Low </a:t>
            </a:r>
            <a:r>
              <a:rPr lang="en-US" dirty="0" err="1"/>
              <a:t>Taek</a:t>
            </a:r>
            <a:r>
              <a:rPr lang="en-US" dirty="0"/>
              <a:t> </a:t>
            </a:r>
            <a:r>
              <a:rPr lang="en-US" dirty="0" err="1"/>
              <a:t>Jho</a:t>
            </a:r>
            <a:r>
              <a:rPr lang="en-US" dirty="0"/>
              <a:t> was the operator and </a:t>
            </a:r>
            <a:r>
              <a:rPr lang="en-US" dirty="0">
                <a:solidFill>
                  <a:srgbClr val="FF0000"/>
                </a:solidFill>
              </a:rPr>
              <a:t>key intermediary </a:t>
            </a:r>
            <a:r>
              <a:rPr lang="en-US" dirty="0"/>
              <a:t>for 1MDB.</a:t>
            </a:r>
          </a:p>
          <a:p>
            <a:r>
              <a:rPr lang="en-US" dirty="0" err="1"/>
              <a:t>Mr</a:t>
            </a:r>
            <a:r>
              <a:rPr lang="en-US" dirty="0"/>
              <a:t> Low has been described by Malaysian and US authorities as the central player in the 1MDB scandal. He has denied wrongdoing and his whereabouts are unknown.</a:t>
            </a:r>
          </a:p>
          <a:p>
            <a:r>
              <a:rPr lang="en-US" dirty="0"/>
              <a:t>Goldman on Friday said 1MDB provided written assurances to the bank for each transaction that no intermediaries were involved.  Goldman said certain members of the former Malaysian government and 1MDB lied to Goldman Sachs, outside counsel and others about the use of transaction proceeds.</a:t>
            </a:r>
          </a:p>
          <a:p>
            <a:r>
              <a:rPr lang="en-US" dirty="0"/>
              <a:t>Source: The Independent, 08/09/2019</a:t>
            </a:r>
          </a:p>
          <a:p>
            <a:endParaRPr lang="en-US" dirty="0"/>
          </a:p>
          <a:p>
            <a:endParaRPr lang="en-US" dirty="0"/>
          </a:p>
        </p:txBody>
      </p:sp>
    </p:spTree>
    <p:extLst>
      <p:ext uri="{BB962C8B-B14F-4D97-AF65-F5344CB8AC3E}">
        <p14:creationId xmlns:p14="http://schemas.microsoft.com/office/powerpoint/2010/main" val="3505243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Book-building, II</a:t>
            </a:r>
          </a:p>
        </p:txBody>
      </p:sp>
      <p:sp>
        <p:nvSpPr>
          <p:cNvPr id="3" name="Content Placeholder 2"/>
          <p:cNvSpPr>
            <a:spLocks noGrp="1"/>
          </p:cNvSpPr>
          <p:nvPr>
            <p:ph idx="1"/>
          </p:nvPr>
        </p:nvSpPr>
        <p:spPr>
          <a:xfrm>
            <a:off x="2589212" y="1905000"/>
            <a:ext cx="8915400" cy="4262120"/>
          </a:xfrm>
        </p:spPr>
        <p:txBody>
          <a:bodyPr>
            <a:normAutofit/>
          </a:bodyPr>
          <a:lstStyle/>
          <a:p>
            <a:r>
              <a:rPr lang="en-US" sz="2000" dirty="0"/>
              <a:t>On the offering day, underwriters purchase the bonds from the issuer.</a:t>
            </a:r>
          </a:p>
          <a:p>
            <a:r>
              <a:rPr lang="en-US" sz="2000" dirty="0"/>
              <a:t>The issuer will not receive the proceeds on the offering day; it will receive it on the closing day (about 2 weeks later).</a:t>
            </a:r>
          </a:p>
          <a:p>
            <a:r>
              <a:rPr lang="en-US" sz="2000" dirty="0"/>
              <a:t>The period between the offering day and the closing day is the stabilization period.</a:t>
            </a:r>
          </a:p>
          <a:p>
            <a:r>
              <a:rPr lang="en-US" sz="2000" dirty="0"/>
              <a:t>This entire bond offering process is usually much shorter (about 40 days) than that of equity offerings (4-5 months).</a:t>
            </a:r>
          </a:p>
          <a:p>
            <a:r>
              <a:rPr lang="en-US" sz="2000" dirty="0"/>
              <a:t>In addition, as mentioned earlier, bond pricing is easier.  As a result, the fee (gross spread) for bond issuance can be quite low (1.3-1.8% for on-shore bonds; 0.5-1% for Eurobonds).</a:t>
            </a:r>
          </a:p>
        </p:txBody>
      </p:sp>
    </p:spTree>
    <p:extLst>
      <p:ext uri="{BB962C8B-B14F-4D97-AF65-F5344CB8AC3E}">
        <p14:creationId xmlns:p14="http://schemas.microsoft.com/office/powerpoint/2010/main" val="13559499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Bought deal</a:t>
            </a:r>
          </a:p>
        </p:txBody>
      </p:sp>
      <p:sp>
        <p:nvSpPr>
          <p:cNvPr id="3" name="Content Placeholder 2"/>
          <p:cNvSpPr>
            <a:spLocks noGrp="1"/>
          </p:cNvSpPr>
          <p:nvPr>
            <p:ph idx="1"/>
          </p:nvPr>
        </p:nvSpPr>
        <p:spPr/>
        <p:txBody>
          <a:bodyPr>
            <a:normAutofit/>
          </a:bodyPr>
          <a:lstStyle/>
          <a:p>
            <a:r>
              <a:rPr lang="en-US" sz="2000" dirty="0"/>
              <a:t>Just like SEO, bond issuance can be done even quicker if the book-runner has the appetite to absorb more risks: </a:t>
            </a:r>
          </a:p>
          <a:p>
            <a:pPr lvl="1"/>
            <a:r>
              <a:rPr lang="en-US" sz="2000" dirty="0"/>
              <a:t>The book-runner buys the entire issue and set the terms (price, maturity, coupon, etc.) prior to the issuance announcement.</a:t>
            </a:r>
          </a:p>
          <a:p>
            <a:pPr lvl="1"/>
            <a:r>
              <a:rPr lang="en-US" sz="2000" dirty="0"/>
              <a:t>Higher risks for the book-runner.</a:t>
            </a:r>
          </a:p>
          <a:p>
            <a:pPr lvl="1"/>
            <a:r>
              <a:rPr lang="en-US" sz="2000" dirty="0"/>
              <a:t>Accelerated process.</a:t>
            </a:r>
          </a:p>
          <a:p>
            <a:pPr lvl="1"/>
            <a:r>
              <a:rPr lang="en-US" sz="2000" dirty="0"/>
              <a:t>Higher fees.</a:t>
            </a:r>
          </a:p>
          <a:p>
            <a:pPr lvl="1"/>
            <a:r>
              <a:rPr lang="en-US" sz="2000" dirty="0"/>
              <a:t>Tend to be done when the market condition is stable and market liquidity is ample.</a:t>
            </a:r>
          </a:p>
        </p:txBody>
      </p:sp>
    </p:spTree>
    <p:extLst>
      <p:ext uri="{BB962C8B-B14F-4D97-AF65-F5344CB8AC3E}">
        <p14:creationId xmlns:p14="http://schemas.microsoft.com/office/powerpoint/2010/main" val="5092452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BACB3-0A5E-6549-8E16-06EC7023BD58}"/>
              </a:ext>
            </a:extLst>
          </p:cNvPr>
          <p:cNvSpPr>
            <a:spLocks noGrp="1"/>
          </p:cNvSpPr>
          <p:nvPr>
            <p:ph type="title"/>
          </p:nvPr>
        </p:nvSpPr>
        <p:spPr/>
        <p:txBody>
          <a:bodyPr/>
          <a:lstStyle/>
          <a:p>
            <a:r>
              <a:rPr lang="en-US" dirty="0"/>
              <a:t>A bond offering ad</a:t>
            </a:r>
          </a:p>
        </p:txBody>
      </p:sp>
      <p:pic>
        <p:nvPicPr>
          <p:cNvPr id="4" name="Content Placeholder 3">
            <a:extLst>
              <a:ext uri="{FF2B5EF4-FFF2-40B4-BE49-F238E27FC236}">
                <a16:creationId xmlns:a16="http://schemas.microsoft.com/office/drawing/2014/main" id="{9499C3FF-BE86-F247-A3C7-EF7BAFA99190}"/>
              </a:ext>
            </a:extLst>
          </p:cNvPr>
          <p:cNvPicPr>
            <a:picLocks noGrp="1" noChangeAspect="1"/>
          </p:cNvPicPr>
          <p:nvPr>
            <p:ph idx="1"/>
          </p:nvPr>
        </p:nvPicPr>
        <p:blipFill rotWithShape="1">
          <a:blip r:embed="rId2"/>
          <a:srcRect l="30216" t="10165" r="23936" b="-840"/>
          <a:stretch/>
        </p:blipFill>
        <p:spPr>
          <a:xfrm>
            <a:off x="3657601" y="1615858"/>
            <a:ext cx="5849654" cy="5549030"/>
          </a:xfrm>
          <a:prstGeom prst="rect">
            <a:avLst/>
          </a:prstGeom>
        </p:spPr>
      </p:pic>
    </p:spTree>
    <p:extLst>
      <p:ext uri="{BB962C8B-B14F-4D97-AF65-F5344CB8AC3E}">
        <p14:creationId xmlns:p14="http://schemas.microsoft.com/office/powerpoint/2010/main" val="38702420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Credit rating</a:t>
            </a:r>
          </a:p>
        </p:txBody>
      </p:sp>
      <p:sp>
        <p:nvSpPr>
          <p:cNvPr id="3" name="Content Placeholder 2"/>
          <p:cNvSpPr>
            <a:spLocks noGrp="1"/>
          </p:cNvSpPr>
          <p:nvPr>
            <p:ph idx="1"/>
          </p:nvPr>
        </p:nvSpPr>
        <p:spPr>
          <a:xfrm>
            <a:off x="2589212" y="1554480"/>
            <a:ext cx="8915400" cy="5303520"/>
          </a:xfrm>
        </p:spPr>
        <p:txBody>
          <a:bodyPr>
            <a:normAutofit/>
          </a:bodyPr>
          <a:lstStyle/>
          <a:p>
            <a:r>
              <a:rPr lang="en-US" sz="2000" dirty="0"/>
              <a:t>Credit rating: an opinion by a rating agency about the probability of default of either an </a:t>
            </a:r>
            <a:r>
              <a:rPr lang="en-US" sz="2000" dirty="0">
                <a:solidFill>
                  <a:srgbClr val="0070C0"/>
                </a:solidFill>
              </a:rPr>
              <a:t>issuer</a:t>
            </a:r>
            <a:r>
              <a:rPr lang="en-US" sz="2000" dirty="0"/>
              <a:t> or an </a:t>
            </a:r>
            <a:r>
              <a:rPr lang="en-US" sz="2000" dirty="0">
                <a:solidFill>
                  <a:srgbClr val="0070C0"/>
                </a:solidFill>
              </a:rPr>
              <a:t>issue</a:t>
            </a:r>
            <a:r>
              <a:rPr lang="en-US" sz="2000" dirty="0"/>
              <a:t> by the issuer.</a:t>
            </a:r>
          </a:p>
          <a:p>
            <a:r>
              <a:rPr lang="en-US" sz="2000" dirty="0"/>
              <a:t>An issue rating is a function of the issuer’s rating, but it is also a function of the terms of the issue, e.g., collateral, seniority, etc.</a:t>
            </a:r>
          </a:p>
          <a:p>
            <a:r>
              <a:rPr lang="en-US" sz="2000" dirty="0"/>
              <a:t>Credit rating is an important determinant of credit spread and thus YTM.</a:t>
            </a:r>
          </a:p>
          <a:p>
            <a:r>
              <a:rPr lang="en-US" sz="2000" dirty="0"/>
              <a:t>Credit rating also affects how much banks are going to charge in terms of gross spread: the worst the credit rating, the higher the gross spread because it is harder to price and place.</a:t>
            </a:r>
          </a:p>
          <a:p>
            <a:r>
              <a:rPr lang="en-US" sz="2000" dirty="0"/>
              <a:t>Ratings can be:</a:t>
            </a:r>
          </a:p>
          <a:p>
            <a:pPr lvl="1"/>
            <a:r>
              <a:rPr lang="en-US" sz="2000" dirty="0"/>
              <a:t>(1) Solicited: issuers pay a fee for a preliminary rating and then decide whether want to disclose it to the market.</a:t>
            </a:r>
          </a:p>
          <a:p>
            <a:pPr lvl="1"/>
            <a:r>
              <a:rPr lang="en-US" sz="2000" dirty="0"/>
              <a:t>(2) Unsolicited: while most of ratings are solicited, rating agencies can assign ratings without being requested by issuers.</a:t>
            </a:r>
          </a:p>
        </p:txBody>
      </p:sp>
    </p:spTree>
    <p:extLst>
      <p:ext uri="{BB962C8B-B14F-4D97-AF65-F5344CB8AC3E}">
        <p14:creationId xmlns:p14="http://schemas.microsoft.com/office/powerpoint/2010/main" val="2158147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Rating scale (Table 6.1)</a:t>
            </a:r>
          </a:p>
        </p:txBody>
      </p:sp>
      <p:pic>
        <p:nvPicPr>
          <p:cNvPr id="4" name="Content Placeholder 3"/>
          <p:cNvPicPr>
            <a:picLocks noGrp="1" noChangeAspect="1"/>
          </p:cNvPicPr>
          <p:nvPr>
            <p:ph idx="1"/>
          </p:nvPr>
        </p:nvPicPr>
        <p:blipFill rotWithShape="1">
          <a:blip r:embed="rId2"/>
          <a:srcRect l="29567" t="19899" r="15814" b="13143"/>
          <a:stretch/>
        </p:blipFill>
        <p:spPr>
          <a:xfrm>
            <a:off x="1148080" y="1686560"/>
            <a:ext cx="9438640" cy="4744720"/>
          </a:xfrm>
          <a:prstGeom prst="rect">
            <a:avLst/>
          </a:prstGeom>
        </p:spPr>
      </p:pic>
    </p:spTree>
    <p:extLst>
      <p:ext uri="{BB962C8B-B14F-4D97-AF65-F5344CB8AC3E}">
        <p14:creationId xmlns:p14="http://schemas.microsoft.com/office/powerpoint/2010/main" val="15316627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Credit spread, YTM, and bond pricing</a:t>
            </a:r>
          </a:p>
        </p:txBody>
      </p:sp>
      <p:sp>
        <p:nvSpPr>
          <p:cNvPr id="3" name="Content Placeholder 2"/>
          <p:cNvSpPr>
            <a:spLocks noGrp="1"/>
          </p:cNvSpPr>
          <p:nvPr>
            <p:ph idx="1"/>
          </p:nvPr>
        </p:nvSpPr>
        <p:spPr/>
        <p:txBody>
          <a:bodyPr>
            <a:noAutofit/>
          </a:bodyPr>
          <a:lstStyle/>
          <a:p>
            <a:r>
              <a:rPr lang="en-US" sz="2000" dirty="0"/>
              <a:t>As discussed earlier, Bankers’ bond pricing is often expressed on the basis of credit spread (and thus YTM = the risk-free rate + credit spread).</a:t>
            </a:r>
          </a:p>
          <a:p>
            <a:r>
              <a:rPr lang="en-US" sz="2000" dirty="0"/>
              <a:t>YTM and bond price has a perfect, one-to-one, negative relationship.</a:t>
            </a:r>
          </a:p>
          <a:p>
            <a:r>
              <a:rPr lang="en-US" sz="2000" dirty="0"/>
              <a:t>Ratings alone explain more than 50% of the cross-sectional variations in credit spread (thus YTM and bond prices).</a:t>
            </a:r>
          </a:p>
          <a:p>
            <a:r>
              <a:rPr lang="en-US" sz="2000" dirty="0"/>
              <a:t>Another factor affecting credit spread is the book-runner’s reputation: all other things being equal, prestigious banks (with a stronger certification) are associated with smaller credit spreads (Livingston and Miller, 2000, </a:t>
            </a:r>
            <a:r>
              <a:rPr lang="en-US" sz="2000" i="1" dirty="0"/>
              <a:t>Financial Management</a:t>
            </a:r>
            <a:r>
              <a:rPr lang="en-US" sz="2000" dirty="0"/>
              <a:t>).</a:t>
            </a:r>
          </a:p>
        </p:txBody>
      </p:sp>
    </p:spTree>
    <p:extLst>
      <p:ext uri="{BB962C8B-B14F-4D97-AF65-F5344CB8AC3E}">
        <p14:creationId xmlns:p14="http://schemas.microsoft.com/office/powerpoint/2010/main" val="7235447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E1B42-C5DE-754C-A8FB-81E1BF5EB064}"/>
              </a:ext>
            </a:extLst>
          </p:cNvPr>
          <p:cNvSpPr>
            <a:spLocks noGrp="1"/>
          </p:cNvSpPr>
          <p:nvPr>
            <p:ph type="title"/>
          </p:nvPr>
        </p:nvSpPr>
        <p:spPr/>
        <p:txBody>
          <a:bodyPr/>
          <a:lstStyle/>
          <a:p>
            <a:r>
              <a:rPr lang="en-US" dirty="0"/>
              <a:t>Bond rating, corporate governance and fraud</a:t>
            </a:r>
          </a:p>
        </p:txBody>
      </p:sp>
      <p:sp>
        <p:nvSpPr>
          <p:cNvPr id="3" name="Content Placeholder 2">
            <a:extLst>
              <a:ext uri="{FF2B5EF4-FFF2-40B4-BE49-F238E27FC236}">
                <a16:creationId xmlns:a16="http://schemas.microsoft.com/office/drawing/2014/main" id="{CCEB3D7D-6711-FB43-8FAA-96BFA15D51C9}"/>
              </a:ext>
            </a:extLst>
          </p:cNvPr>
          <p:cNvSpPr>
            <a:spLocks noGrp="1"/>
          </p:cNvSpPr>
          <p:nvPr>
            <p:ph idx="1"/>
          </p:nvPr>
        </p:nvSpPr>
        <p:spPr>
          <a:xfrm>
            <a:off x="2589212" y="2133600"/>
            <a:ext cx="8915400" cy="4568142"/>
          </a:xfrm>
        </p:spPr>
        <p:txBody>
          <a:bodyPr>
            <a:normAutofit/>
          </a:bodyPr>
          <a:lstStyle/>
          <a:p>
            <a:r>
              <a:rPr lang="en-US" sz="2000" dirty="0"/>
              <a:t>In the U.S., the SEC is overall doing a decent job, and corporate fraud has been kept at a reasonable level.</a:t>
            </a:r>
          </a:p>
          <a:p>
            <a:r>
              <a:rPr lang="en-US" sz="2000" dirty="0"/>
              <a:t>Thus, in the U.S., bond rating is more useful in determining YTM and facilitating debt underwriting.</a:t>
            </a:r>
          </a:p>
          <a:p>
            <a:r>
              <a:rPr lang="en-US" sz="2000" dirty="0"/>
              <a:t>In a less developed economy, corporate fraud may easily occur via related party transactions within a holding company group; e.g., Hainan Airlines HNA Group.  In 2007, Hainan Airlines (a subsidiary) sold a building in Beijing to the HNA Group (the parent) in the amount of RMB 0.6 billion.  In 2008, the HNA Group sold the same building back to Hainan Airlines in the amount of RMB 1.73 billion.</a:t>
            </a:r>
          </a:p>
          <a:p>
            <a:r>
              <a:rPr lang="en-US" sz="2000" dirty="0"/>
              <a:t>Thus, in an international setting, IBs need to be mindful about the limitation on the usefulness of bond rating in setting YTM and determining collateral requirements.</a:t>
            </a:r>
          </a:p>
        </p:txBody>
      </p:sp>
    </p:spTree>
    <p:extLst>
      <p:ext uri="{BB962C8B-B14F-4D97-AF65-F5344CB8AC3E}">
        <p14:creationId xmlns:p14="http://schemas.microsoft.com/office/powerpoint/2010/main" val="26774332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Syndicated loans</a:t>
            </a:r>
          </a:p>
        </p:txBody>
      </p:sp>
      <p:sp>
        <p:nvSpPr>
          <p:cNvPr id="3" name="Content Placeholder 2"/>
          <p:cNvSpPr>
            <a:spLocks noGrp="1"/>
          </p:cNvSpPr>
          <p:nvPr>
            <p:ph idx="1"/>
          </p:nvPr>
        </p:nvSpPr>
        <p:spPr>
          <a:xfrm>
            <a:off x="2589212" y="1905000"/>
            <a:ext cx="8915400" cy="4325112"/>
          </a:xfrm>
        </p:spPr>
        <p:txBody>
          <a:bodyPr>
            <a:normAutofit fontScale="92500" lnSpcReduction="10000"/>
          </a:bodyPr>
          <a:lstStyle/>
          <a:p>
            <a:r>
              <a:rPr lang="en-US" dirty="0"/>
              <a:t>Syndicated loans are loans granted by a pool of banks (sometimes also by insurance companies, hedge funds, etc.), organized in a syndicate, and coordinated by a </a:t>
            </a:r>
            <a:r>
              <a:rPr lang="en-US" dirty="0">
                <a:solidFill>
                  <a:srgbClr val="0070C0"/>
                </a:solidFill>
              </a:rPr>
              <a:t>lead</a:t>
            </a:r>
            <a:r>
              <a:rPr lang="en-US" dirty="0"/>
              <a:t> or leads (the </a:t>
            </a:r>
            <a:r>
              <a:rPr lang="en-US" dirty="0">
                <a:solidFill>
                  <a:srgbClr val="0070C0"/>
                </a:solidFill>
              </a:rPr>
              <a:t>arranger</a:t>
            </a:r>
            <a:r>
              <a:rPr lang="en-US" dirty="0"/>
              <a:t>(s); the </a:t>
            </a:r>
            <a:r>
              <a:rPr lang="en-US" dirty="0">
                <a:solidFill>
                  <a:srgbClr val="0070C0"/>
                </a:solidFill>
              </a:rPr>
              <a:t>book-runner</a:t>
            </a:r>
            <a:r>
              <a:rPr lang="en-US" dirty="0"/>
              <a:t>(s)) who win the mandate.</a:t>
            </a:r>
          </a:p>
          <a:p>
            <a:r>
              <a:rPr lang="en-US" dirty="0"/>
              <a:t>The tasks of the mandated arranger: coordinate the process, negotiate the loan, prepare document, invite banks to join the syndicate.</a:t>
            </a:r>
          </a:p>
          <a:p>
            <a:r>
              <a:rPr lang="en-US" dirty="0"/>
              <a:t>The arranger is </a:t>
            </a:r>
            <a:r>
              <a:rPr lang="en-US" dirty="0">
                <a:solidFill>
                  <a:srgbClr val="0070C0"/>
                </a:solidFill>
              </a:rPr>
              <a:t>often a relationship bank </a:t>
            </a:r>
            <a:r>
              <a:rPr lang="en-US" dirty="0"/>
              <a:t>with the borrower, and it has good information to address adverse selection and moral hazard issues.</a:t>
            </a:r>
          </a:p>
          <a:p>
            <a:r>
              <a:rPr lang="en-US" dirty="0"/>
              <a:t>Syndicated loans </a:t>
            </a:r>
            <a:r>
              <a:rPr lang="en-US" dirty="0">
                <a:solidFill>
                  <a:srgbClr val="0070C0"/>
                </a:solidFill>
              </a:rPr>
              <a:t>differ from bond issuances </a:t>
            </a:r>
            <a:r>
              <a:rPr lang="en-US" dirty="0"/>
              <a:t>in a major way: the absence of investors; </a:t>
            </a:r>
            <a:r>
              <a:rPr lang="en-US" dirty="0">
                <a:solidFill>
                  <a:srgbClr val="0070C0"/>
                </a:solidFill>
              </a:rPr>
              <a:t>banks are lenders</a:t>
            </a:r>
            <a:r>
              <a:rPr lang="en-US" dirty="0"/>
              <a:t>.</a:t>
            </a:r>
          </a:p>
          <a:p>
            <a:r>
              <a:rPr lang="en-US" dirty="0"/>
              <a:t>Syndicated loans are loans that are too big for a single bank to take on and need to be shared by a group of banks, i.e., risk sharing.</a:t>
            </a:r>
          </a:p>
          <a:p>
            <a:r>
              <a:rPr lang="en-US" dirty="0"/>
              <a:t>Syndicated loans can be (1) fully underwritten: the book-runner commits the loan amount no matter what, or (2) best effort.</a:t>
            </a:r>
          </a:p>
        </p:txBody>
      </p:sp>
    </p:spTree>
    <p:extLst>
      <p:ext uri="{BB962C8B-B14F-4D97-AF65-F5344CB8AC3E}">
        <p14:creationId xmlns:p14="http://schemas.microsoft.com/office/powerpoint/2010/main" val="16060505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2 main types of syndicated loans:</a:t>
            </a:r>
          </a:p>
        </p:txBody>
      </p:sp>
      <p:sp>
        <p:nvSpPr>
          <p:cNvPr id="3" name="Content Placeholder 2"/>
          <p:cNvSpPr>
            <a:spLocks noGrp="1"/>
          </p:cNvSpPr>
          <p:nvPr>
            <p:ph idx="1"/>
          </p:nvPr>
        </p:nvSpPr>
        <p:spPr>
          <a:xfrm>
            <a:off x="2589212" y="2133600"/>
            <a:ext cx="8915400" cy="4378960"/>
          </a:xfrm>
        </p:spPr>
        <p:txBody>
          <a:bodyPr>
            <a:noAutofit/>
          </a:bodyPr>
          <a:lstStyle/>
          <a:p>
            <a:r>
              <a:rPr lang="en-US" sz="2000" dirty="0"/>
              <a:t>1. Revolving loan.</a:t>
            </a:r>
          </a:p>
          <a:p>
            <a:pPr lvl="1"/>
            <a:r>
              <a:rPr lang="en-US" sz="2000" dirty="0"/>
              <a:t>Work like a line of credit: the borrower can  draw down, repay, and borrow again within the granted balance amount.</a:t>
            </a:r>
          </a:p>
          <a:p>
            <a:pPr lvl="1"/>
            <a:r>
              <a:rPr lang="en-US" sz="2000" dirty="0"/>
              <a:t>Normally very short maturity, but come with “evergreen” options.</a:t>
            </a:r>
          </a:p>
          <a:p>
            <a:pPr lvl="1"/>
            <a:r>
              <a:rPr lang="en-US" sz="2000" dirty="0"/>
              <a:t>Very flexible, but a bit more costly (often a commitment fee is charged on unused amount).</a:t>
            </a:r>
          </a:p>
          <a:p>
            <a:r>
              <a:rPr lang="en-US" sz="2000" dirty="0"/>
              <a:t>2. Term loan: classical installment loans.</a:t>
            </a:r>
          </a:p>
          <a:p>
            <a:pPr lvl="1"/>
            <a:r>
              <a:rPr lang="en-US" sz="2000" dirty="0"/>
              <a:t>Can be amortizing or I/O with bullet (balloon) principal repayment at maturity.</a:t>
            </a:r>
          </a:p>
          <a:p>
            <a:pPr lvl="1"/>
            <a:r>
              <a:rPr lang="en-US" sz="2000" dirty="0"/>
              <a:t>Often come with different tranches (A, B, C) with different seniority, rating, collateral, etc.</a:t>
            </a:r>
          </a:p>
        </p:txBody>
      </p:sp>
    </p:spTree>
    <p:extLst>
      <p:ext uri="{BB962C8B-B14F-4D97-AF65-F5344CB8AC3E}">
        <p14:creationId xmlns:p14="http://schemas.microsoft.com/office/powerpoint/2010/main" val="13379646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Private placement</a:t>
            </a:r>
          </a:p>
        </p:txBody>
      </p:sp>
      <p:sp>
        <p:nvSpPr>
          <p:cNvPr id="3" name="Content Placeholder 2"/>
          <p:cNvSpPr>
            <a:spLocks noGrp="1"/>
          </p:cNvSpPr>
          <p:nvPr>
            <p:ph idx="1"/>
          </p:nvPr>
        </p:nvSpPr>
        <p:spPr>
          <a:xfrm>
            <a:off x="2589212" y="1692876"/>
            <a:ext cx="8915400" cy="4951764"/>
          </a:xfrm>
        </p:spPr>
        <p:txBody>
          <a:bodyPr>
            <a:normAutofit lnSpcReduction="10000"/>
          </a:bodyPr>
          <a:lstStyle/>
          <a:p>
            <a:r>
              <a:rPr lang="en-US" dirty="0"/>
              <a:t>Firms can raise money by selling </a:t>
            </a:r>
            <a:r>
              <a:rPr lang="en-US" dirty="0">
                <a:solidFill>
                  <a:srgbClr val="0070C0"/>
                </a:solidFill>
              </a:rPr>
              <a:t>bonds</a:t>
            </a:r>
            <a:r>
              <a:rPr lang="en-US" dirty="0"/>
              <a:t>/debt (or, more often, </a:t>
            </a:r>
            <a:r>
              <a:rPr lang="en-US" dirty="0">
                <a:solidFill>
                  <a:srgbClr val="0070C0"/>
                </a:solidFill>
              </a:rPr>
              <a:t>common shares</a:t>
            </a:r>
            <a:r>
              <a:rPr lang="en-US" dirty="0"/>
              <a:t>) to accredited (sophisticated, institutional) investors privately under SEC Registration D.</a:t>
            </a:r>
          </a:p>
          <a:p>
            <a:pPr lvl="1"/>
            <a:r>
              <a:rPr lang="en-US" sz="1800" dirty="0"/>
              <a:t>Unregistered: exempt from SEC registration so legal fees can be reduced and the entire fund raising process can be shorter.</a:t>
            </a:r>
          </a:p>
          <a:p>
            <a:pPr lvl="1"/>
            <a:r>
              <a:rPr lang="en-US" sz="1800" dirty="0"/>
              <a:t>Restricted: placed securities cannot be sold in the public market until 2 years after the placement.</a:t>
            </a:r>
          </a:p>
          <a:p>
            <a:r>
              <a:rPr lang="en-US" dirty="0"/>
              <a:t>Private placement can also be registered (with SEC) and unrestricted.</a:t>
            </a:r>
          </a:p>
          <a:p>
            <a:r>
              <a:rPr lang="en-US" dirty="0"/>
              <a:t>Placements are often facilitated/brokered by IBs or placement agents (e.g., Eaton Partners).</a:t>
            </a:r>
          </a:p>
          <a:p>
            <a:r>
              <a:rPr lang="en-US" dirty="0"/>
              <a:t>Private placement offerings usually are structured as best efforts.</a:t>
            </a:r>
          </a:p>
          <a:p>
            <a:r>
              <a:rPr lang="en-US" dirty="0"/>
              <a:t>Fee: about 5-8% for equity; 0.5-1% for debt.</a:t>
            </a:r>
          </a:p>
          <a:p>
            <a:r>
              <a:rPr lang="en-US" dirty="0"/>
              <a:t>Firms with </a:t>
            </a:r>
            <a:r>
              <a:rPr lang="en-US" dirty="0">
                <a:solidFill>
                  <a:srgbClr val="0070C0"/>
                </a:solidFill>
              </a:rPr>
              <a:t>high informational asymmetry </a:t>
            </a:r>
            <a:r>
              <a:rPr lang="en-US" dirty="0"/>
              <a:t>tends to do private placement, instead of public issuance, because information production costs are lower when there are only a few sophisticated investors.</a:t>
            </a:r>
          </a:p>
        </p:txBody>
      </p:sp>
    </p:spTree>
    <p:extLst>
      <p:ext uri="{BB962C8B-B14F-4D97-AF65-F5344CB8AC3E}">
        <p14:creationId xmlns:p14="http://schemas.microsoft.com/office/powerpoint/2010/main" val="17538427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Is lending money to Buffett a privilege worth paying for?</a:t>
            </a:r>
            <a:br>
              <a:rPr lang="en-US" dirty="0"/>
            </a:br>
            <a:endParaRPr lang="en-US" dirty="0"/>
          </a:p>
        </p:txBody>
      </p:sp>
      <p:sp>
        <p:nvSpPr>
          <p:cNvPr id="3" name="Content Placeholder 2"/>
          <p:cNvSpPr>
            <a:spLocks noGrp="1"/>
          </p:cNvSpPr>
          <p:nvPr>
            <p:ph idx="1"/>
          </p:nvPr>
        </p:nvSpPr>
        <p:spPr>
          <a:xfrm>
            <a:off x="2589212" y="2133600"/>
            <a:ext cx="8915400" cy="4124960"/>
          </a:xfrm>
        </p:spPr>
        <p:txBody>
          <a:bodyPr>
            <a:noAutofit/>
          </a:bodyPr>
          <a:lstStyle/>
          <a:p>
            <a:r>
              <a:rPr lang="en-US" sz="2000" dirty="0"/>
              <a:t>“WARREN E. </a:t>
            </a:r>
            <a:r>
              <a:rPr lang="en-US" sz="2000" dirty="0">
                <a:solidFill>
                  <a:srgbClr val="FF0000"/>
                </a:solidFill>
              </a:rPr>
              <a:t>BUFFETT</a:t>
            </a:r>
            <a:r>
              <a:rPr lang="en-US" sz="2000" dirty="0"/>
              <a:t> wants to borrow up to $287.5 million, and he thinks he should pay a </a:t>
            </a:r>
            <a:r>
              <a:rPr lang="en-US" sz="2000" dirty="0">
                <a:solidFill>
                  <a:srgbClr val="FF0000"/>
                </a:solidFill>
              </a:rPr>
              <a:t>negative interest rate </a:t>
            </a:r>
            <a:r>
              <a:rPr lang="en-US" sz="2000" dirty="0"/>
              <a:t>on the money. That is, he thinks the lenders should pay him money. And what do the lenders get in return, aside from negative cash flow? They receive the </a:t>
            </a:r>
            <a:r>
              <a:rPr lang="en-US" sz="2000" dirty="0">
                <a:solidFill>
                  <a:srgbClr val="FF0000"/>
                </a:solidFill>
              </a:rPr>
              <a:t>right to buy shares </a:t>
            </a:r>
            <a:r>
              <a:rPr lang="en-US" sz="2000" dirty="0"/>
              <a:t>in Berkshire Hathaway at a premium over the current market price.”</a:t>
            </a:r>
          </a:p>
          <a:p>
            <a:r>
              <a:rPr lang="en-US" sz="2000" dirty="0"/>
              <a:t>“The offering is a </a:t>
            </a:r>
            <a:r>
              <a:rPr lang="en-US" sz="2000" dirty="0">
                <a:solidFill>
                  <a:srgbClr val="FF0000"/>
                </a:solidFill>
              </a:rPr>
              <a:t>private placement </a:t>
            </a:r>
            <a:r>
              <a:rPr lang="en-US" sz="2000" dirty="0"/>
              <a:t>that was unveiled to institutional investors yesterday afternoon by Goldman, Sachs, which designed the structure. In its announcement, Berkshire Hathaway said it was "the first-ever negative-coupon security." It is being offered in a private placement only to institutional buyers.”</a:t>
            </a:r>
          </a:p>
          <a:p>
            <a:r>
              <a:rPr lang="en-US" sz="2000" dirty="0"/>
              <a:t>Source: </a:t>
            </a:r>
            <a:r>
              <a:rPr lang="en-US" sz="2000" i="1" dirty="0"/>
              <a:t>NYT</a:t>
            </a:r>
            <a:r>
              <a:rPr lang="en-US" sz="2000" dirty="0"/>
              <a:t>, 05/22/2002</a:t>
            </a:r>
          </a:p>
        </p:txBody>
      </p:sp>
    </p:spTree>
    <p:extLst>
      <p:ext uri="{BB962C8B-B14F-4D97-AF65-F5344CB8AC3E}">
        <p14:creationId xmlns:p14="http://schemas.microsoft.com/office/powerpoint/2010/main" val="5760213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Securitization: ABS</a:t>
            </a:r>
          </a:p>
        </p:txBody>
      </p:sp>
      <p:sp>
        <p:nvSpPr>
          <p:cNvPr id="3" name="Content Placeholder 2"/>
          <p:cNvSpPr>
            <a:spLocks noGrp="1"/>
          </p:cNvSpPr>
          <p:nvPr>
            <p:ph idx="1"/>
          </p:nvPr>
        </p:nvSpPr>
        <p:spPr>
          <a:xfrm>
            <a:off x="2589212" y="1635760"/>
            <a:ext cx="8915400" cy="5151120"/>
          </a:xfrm>
        </p:spPr>
        <p:txBody>
          <a:bodyPr>
            <a:noAutofit/>
          </a:bodyPr>
          <a:lstStyle/>
          <a:p>
            <a:r>
              <a:rPr lang="en-US" sz="2000" dirty="0"/>
              <a:t>ABS: assets (loans or (lease) receivables) are re-packaged and placed to bond investors (e.g., investment companies, insurance companies); i.e., bonds are backed by underlying assets (loans or receivables).</a:t>
            </a:r>
          </a:p>
          <a:p>
            <a:r>
              <a:rPr lang="en-US" sz="2000" dirty="0"/>
              <a:t>Via such securitization, the risk of assets (loans and receivables) are transferred from initial owners (e.g., banks) to those bond investors who have better capacities to absorb risk (read: better allocation of risk).</a:t>
            </a:r>
          </a:p>
          <a:p>
            <a:r>
              <a:rPr lang="en-US" sz="2000" dirty="0"/>
              <a:t>This transforms the typically illiquid loans and receivable into liquid tradable securities (read: lower cost of capital).</a:t>
            </a:r>
          </a:p>
          <a:p>
            <a:r>
              <a:rPr lang="en-US" sz="2000" dirty="0"/>
              <a:t>This also helps banks/originators (e.g., Wells Fargo, JP Morgan, Key Bank, etc.) to cash out, recover their capital, so that they can get back to the core business of lending (or buying loans).</a:t>
            </a:r>
          </a:p>
          <a:p>
            <a:r>
              <a:rPr lang="en-US" sz="2000" dirty="0"/>
              <a:t>Overall, securitization is an important financing tool for originators/banks.</a:t>
            </a:r>
          </a:p>
        </p:txBody>
      </p:sp>
    </p:spTree>
    <p:extLst>
      <p:ext uri="{BB962C8B-B14F-4D97-AF65-F5344CB8AC3E}">
        <p14:creationId xmlns:p14="http://schemas.microsoft.com/office/powerpoint/2010/main" val="17216503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ABS process</a:t>
            </a:r>
          </a:p>
        </p:txBody>
      </p:sp>
      <p:sp>
        <p:nvSpPr>
          <p:cNvPr id="3" name="Content Placeholder 2"/>
          <p:cNvSpPr>
            <a:spLocks noGrp="1"/>
          </p:cNvSpPr>
          <p:nvPr>
            <p:ph idx="1"/>
          </p:nvPr>
        </p:nvSpPr>
        <p:spPr>
          <a:xfrm>
            <a:off x="2589212" y="1708220"/>
            <a:ext cx="8915400" cy="4656004"/>
          </a:xfrm>
        </p:spPr>
        <p:txBody>
          <a:bodyPr>
            <a:noAutofit/>
          </a:bodyPr>
          <a:lstStyle/>
          <a:p>
            <a:r>
              <a:rPr lang="en-US" sz="2000" dirty="0"/>
              <a:t>The originator establishes a Special Purpose Vehicle (</a:t>
            </a:r>
            <a:r>
              <a:rPr lang="en-US" sz="2000" dirty="0">
                <a:solidFill>
                  <a:srgbClr val="0070C0"/>
                </a:solidFill>
              </a:rPr>
              <a:t>SPV</a:t>
            </a:r>
            <a:r>
              <a:rPr lang="en-US" sz="2000" dirty="0"/>
              <a:t>).</a:t>
            </a:r>
          </a:p>
          <a:p>
            <a:r>
              <a:rPr lang="en-US" sz="2000" dirty="0"/>
              <a:t>SPV is a bankruptcy remote firm that </a:t>
            </a:r>
            <a:r>
              <a:rPr lang="en-US" sz="2000" dirty="0">
                <a:solidFill>
                  <a:srgbClr val="0070C0"/>
                </a:solidFill>
              </a:rPr>
              <a:t>purchases loans </a:t>
            </a:r>
            <a:r>
              <a:rPr lang="en-US" sz="2000" dirty="0"/>
              <a:t>or receivables (the originator’s assets) from the originator; the assets are then legally separated from the originator, which provides the originator some legal isolation in the event of default.</a:t>
            </a:r>
          </a:p>
          <a:p>
            <a:r>
              <a:rPr lang="en-US" sz="2000" dirty="0">
                <a:solidFill>
                  <a:srgbClr val="0070C0"/>
                </a:solidFill>
              </a:rPr>
              <a:t>The purchase is financed by the issuance of bonds</a:t>
            </a:r>
            <a:r>
              <a:rPr lang="en-US" sz="2000" dirty="0"/>
              <a:t>, which are therefore terms ABSs.</a:t>
            </a:r>
          </a:p>
          <a:p>
            <a:r>
              <a:rPr lang="en-US" sz="2000" dirty="0"/>
              <a:t>The cash flows to the bondholders come from the cash flows generated by the underlying loans or receivables.</a:t>
            </a:r>
          </a:p>
          <a:p>
            <a:r>
              <a:rPr lang="en-US" sz="2000" dirty="0"/>
              <a:t>Thus, the risk and return of the underlying loans and receivables largely determine the risk and return of ABSs.</a:t>
            </a:r>
          </a:p>
          <a:p>
            <a:r>
              <a:rPr lang="en-US" sz="2000" dirty="0"/>
              <a:t>To make the risk profile of ABSs more marketable, the originator often provide </a:t>
            </a:r>
            <a:r>
              <a:rPr lang="en-US" sz="2000" dirty="0">
                <a:solidFill>
                  <a:srgbClr val="0070C0"/>
                </a:solidFill>
              </a:rPr>
              <a:t>credit enhancement</a:t>
            </a:r>
            <a:r>
              <a:rPr lang="en-US" sz="2000" dirty="0"/>
              <a:t>.</a:t>
            </a:r>
          </a:p>
        </p:txBody>
      </p:sp>
    </p:spTree>
    <p:extLst>
      <p:ext uri="{BB962C8B-B14F-4D97-AF65-F5344CB8AC3E}">
        <p14:creationId xmlns:p14="http://schemas.microsoft.com/office/powerpoint/2010/main" val="1982359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2</a:t>
            </a:r>
            <a:r>
              <a:rPr lang="en-US" baseline="30000" dirty="0"/>
              <a:t>nd</a:t>
            </a:r>
            <a:r>
              <a:rPr lang="en-US" dirty="0"/>
              <a:t> asset: servicing</a:t>
            </a:r>
          </a:p>
        </p:txBody>
      </p:sp>
      <p:sp>
        <p:nvSpPr>
          <p:cNvPr id="3" name="Content Placeholder 2"/>
          <p:cNvSpPr>
            <a:spLocks noGrp="1"/>
          </p:cNvSpPr>
          <p:nvPr>
            <p:ph idx="1"/>
          </p:nvPr>
        </p:nvSpPr>
        <p:spPr/>
        <p:txBody>
          <a:bodyPr>
            <a:normAutofit/>
          </a:bodyPr>
          <a:lstStyle/>
          <a:p>
            <a:r>
              <a:rPr lang="en-US" sz="2000" dirty="0"/>
              <a:t>Servicing: collecting payments from underlying assets, redistributing payments to ABS investors, facilitating liquidation on defaulted assets, etc.</a:t>
            </a:r>
          </a:p>
          <a:p>
            <a:r>
              <a:rPr lang="en-US" sz="2000" dirty="0"/>
              <a:t>The originator usually retains the servicing right.</a:t>
            </a:r>
          </a:p>
          <a:p>
            <a:r>
              <a:rPr lang="en-US" sz="2000" dirty="0"/>
              <a:t>The fee (0.25-0.5% of loan balance per annum) for providing servicing is quite profitable and usually a key consideration in securitization.</a:t>
            </a:r>
          </a:p>
        </p:txBody>
      </p:sp>
    </p:spTree>
    <p:extLst>
      <p:ext uri="{BB962C8B-B14F-4D97-AF65-F5344CB8AC3E}">
        <p14:creationId xmlns:p14="http://schemas.microsoft.com/office/powerpoint/2010/main" val="16041712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Credit enhancement methods</a:t>
            </a:r>
          </a:p>
        </p:txBody>
      </p:sp>
      <p:sp>
        <p:nvSpPr>
          <p:cNvPr id="3" name="Content Placeholder 2"/>
          <p:cNvSpPr>
            <a:spLocks noGrp="1"/>
          </p:cNvSpPr>
          <p:nvPr>
            <p:ph idx="1"/>
          </p:nvPr>
        </p:nvSpPr>
        <p:spPr/>
        <p:txBody>
          <a:bodyPr>
            <a:noAutofit/>
          </a:bodyPr>
          <a:lstStyle/>
          <a:p>
            <a:r>
              <a:rPr lang="en-US" sz="2000" dirty="0"/>
              <a:t>1. </a:t>
            </a:r>
            <a:r>
              <a:rPr lang="en-US" sz="2000" dirty="0" err="1"/>
              <a:t>Tranching</a:t>
            </a:r>
            <a:r>
              <a:rPr lang="en-US" sz="2000" dirty="0"/>
              <a:t>: ABSs are issued in several tranches with different seniority; this provide credit enhancement for senior tranches (senior-most tranche is usually rated as AAA) in the expense of junior tranches.</a:t>
            </a:r>
          </a:p>
          <a:p>
            <a:r>
              <a:rPr lang="en-US" sz="2000" dirty="0"/>
              <a:t>2. Over-collateralization: the value of the underlying assets is higher than that of ABSs issued, to cover any shortfalls.</a:t>
            </a:r>
          </a:p>
          <a:p>
            <a:r>
              <a:rPr lang="en-US" sz="2000" dirty="0"/>
              <a:t>3. Cash collateral: a cash account is set by the originator as a collateral.</a:t>
            </a:r>
          </a:p>
          <a:p>
            <a:r>
              <a:rPr lang="en-US" sz="2000" dirty="0"/>
              <a:t>4. External guarantee: the originator purchases an external guarantee (e.g., credit default swap) from an insurance company or a bank.</a:t>
            </a:r>
          </a:p>
        </p:txBody>
      </p:sp>
    </p:spTree>
    <p:extLst>
      <p:ext uri="{BB962C8B-B14F-4D97-AF65-F5344CB8AC3E}">
        <p14:creationId xmlns:p14="http://schemas.microsoft.com/office/powerpoint/2010/main" val="11204545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roles of banks in securitization</a:t>
            </a:r>
          </a:p>
        </p:txBody>
      </p:sp>
      <p:sp>
        <p:nvSpPr>
          <p:cNvPr id="3" name="Content Placeholder 2"/>
          <p:cNvSpPr>
            <a:spLocks noGrp="1"/>
          </p:cNvSpPr>
          <p:nvPr>
            <p:ph idx="1"/>
          </p:nvPr>
        </p:nvSpPr>
        <p:spPr/>
        <p:txBody>
          <a:bodyPr>
            <a:normAutofit/>
          </a:bodyPr>
          <a:lstStyle/>
          <a:p>
            <a:r>
              <a:rPr lang="en-US" sz="2000" dirty="0"/>
              <a:t>Banks usually </a:t>
            </a:r>
            <a:r>
              <a:rPr lang="en-US" sz="2000" dirty="0">
                <a:solidFill>
                  <a:srgbClr val="0070C0"/>
                </a:solidFill>
              </a:rPr>
              <a:t>retain the most subordinated (junior-most) claim/tranche </a:t>
            </a:r>
            <a:r>
              <a:rPr lang="en-US" sz="2000" dirty="0"/>
              <a:t>and thus most of the economic/investment risk.</a:t>
            </a:r>
          </a:p>
          <a:p>
            <a:r>
              <a:rPr lang="en-US" sz="2000" dirty="0"/>
              <a:t>By keeping “skin in the game,” banks can </a:t>
            </a:r>
            <a:r>
              <a:rPr lang="en-US" sz="2000" dirty="0">
                <a:solidFill>
                  <a:srgbClr val="0070C0"/>
                </a:solidFill>
              </a:rPr>
              <a:t>signal</a:t>
            </a:r>
            <a:r>
              <a:rPr lang="en-US" sz="2000" dirty="0"/>
              <a:t> their faith in the quality of the securitized assets to solve part of informational asymmetry problem.</a:t>
            </a:r>
          </a:p>
          <a:p>
            <a:r>
              <a:rPr lang="en-US" sz="2000" dirty="0"/>
              <a:t>Banks also use </a:t>
            </a:r>
            <a:r>
              <a:rPr lang="en-US" sz="2000" dirty="0">
                <a:solidFill>
                  <a:srgbClr val="0070C0"/>
                </a:solidFill>
              </a:rPr>
              <a:t>credit enhancement </a:t>
            </a:r>
            <a:r>
              <a:rPr lang="en-US" sz="2000" dirty="0"/>
              <a:t>to signal and certify quality.</a:t>
            </a:r>
          </a:p>
        </p:txBody>
      </p:sp>
    </p:spTree>
    <p:extLst>
      <p:ext uri="{BB962C8B-B14F-4D97-AF65-F5344CB8AC3E}">
        <p14:creationId xmlns:p14="http://schemas.microsoft.com/office/powerpoint/2010/main" val="18940225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role of securitization in banking</a:t>
            </a:r>
          </a:p>
        </p:txBody>
      </p:sp>
      <p:sp>
        <p:nvSpPr>
          <p:cNvPr id="3" name="Content Placeholder 2"/>
          <p:cNvSpPr>
            <a:spLocks noGrp="1"/>
          </p:cNvSpPr>
          <p:nvPr>
            <p:ph idx="1"/>
          </p:nvPr>
        </p:nvSpPr>
        <p:spPr>
          <a:xfrm>
            <a:off x="2589212" y="1905001"/>
            <a:ext cx="8915400" cy="4484510"/>
          </a:xfrm>
        </p:spPr>
        <p:txBody>
          <a:bodyPr>
            <a:normAutofit/>
          </a:bodyPr>
          <a:lstStyle/>
          <a:p>
            <a:r>
              <a:rPr lang="en-US" dirty="0"/>
              <a:t>A subset of ABSs created (particularly those in lower tranches) are retained on banks’ balance sheets; of course, this can be risky for banks.</a:t>
            </a:r>
          </a:p>
          <a:p>
            <a:r>
              <a:rPr lang="en-US" dirty="0"/>
              <a:t>Banks use these securities (assets) as collateral to obtain financing from investors (mostly short-term lenders).</a:t>
            </a:r>
          </a:p>
          <a:p>
            <a:r>
              <a:rPr lang="en-US" dirty="0"/>
              <a:t>This financing is mostly structured as a repurchase (</a:t>
            </a:r>
            <a:r>
              <a:rPr lang="en-US" dirty="0">
                <a:solidFill>
                  <a:srgbClr val="0070C0"/>
                </a:solidFill>
              </a:rPr>
              <a:t>repo</a:t>
            </a:r>
            <a:r>
              <a:rPr lang="en-US" dirty="0"/>
              <a:t>) agreement.</a:t>
            </a:r>
          </a:p>
          <a:p>
            <a:r>
              <a:rPr lang="en-US" dirty="0"/>
              <a:t>Example: a bank uses a pool of ABSs that have a market value of $100 as collateral, sells it to an investor for $80 (read: borrowing) with an agreement to repurchase it (i.e., get the collateral back) for $84 (read: returning money: $80 principal and $4 interest expense).  The repo rate is 5% (= (84-80)/80).  The hair cut is 20% (=(100-80)/100).</a:t>
            </a:r>
          </a:p>
          <a:p>
            <a:r>
              <a:rPr lang="en-US" dirty="0">
                <a:solidFill>
                  <a:srgbClr val="0070C0"/>
                </a:solidFill>
              </a:rPr>
              <a:t>The 2008 crisis was a run on repo</a:t>
            </a:r>
            <a:r>
              <a:rPr lang="en-US" dirty="0"/>
              <a:t>.  Investors did not have faith in the value of collateral (ABSs), increasingly demanded a higher hair cut or simply withdrew from repo, reduced financing to banks, </a:t>
            </a:r>
            <a:r>
              <a:rPr lang="en-US" dirty="0">
                <a:solidFill>
                  <a:srgbClr val="0070C0"/>
                </a:solidFill>
              </a:rPr>
              <a:t>forced banks into liquidity crisis (i.e., bank run).</a:t>
            </a:r>
          </a:p>
        </p:txBody>
      </p:sp>
    </p:spTree>
    <p:extLst>
      <p:ext uri="{BB962C8B-B14F-4D97-AF65-F5344CB8AC3E}">
        <p14:creationId xmlns:p14="http://schemas.microsoft.com/office/powerpoint/2010/main" val="8957077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Securitized banking</a:t>
            </a:r>
          </a:p>
        </p:txBody>
      </p:sp>
      <p:pic>
        <p:nvPicPr>
          <p:cNvPr id="4" name="Content Placeholder 3"/>
          <p:cNvPicPr>
            <a:picLocks noGrp="1" noChangeAspect="1"/>
          </p:cNvPicPr>
          <p:nvPr>
            <p:ph idx="1"/>
          </p:nvPr>
        </p:nvPicPr>
        <p:blipFill rotWithShape="1">
          <a:blip r:embed="rId2"/>
          <a:srcRect l="34231" t="25588" b="23740"/>
          <a:stretch/>
        </p:blipFill>
        <p:spPr>
          <a:xfrm>
            <a:off x="2286000" y="1785938"/>
            <a:ext cx="9218611" cy="4786312"/>
          </a:xfrm>
          <a:prstGeom prst="rect">
            <a:avLst/>
          </a:prstGeom>
        </p:spPr>
      </p:pic>
    </p:spTree>
    <p:extLst>
      <p:ext uri="{BB962C8B-B14F-4D97-AF65-F5344CB8AC3E}">
        <p14:creationId xmlns:p14="http://schemas.microsoft.com/office/powerpoint/2010/main" val="362005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246489" y="624110"/>
            <a:ext cx="9258123" cy="1280890"/>
          </a:xfrm>
        </p:spPr>
        <p:txBody>
          <a:bodyPr/>
          <a:lstStyle/>
          <a:p>
            <a:r>
              <a:rPr lang="en-US"/>
              <a:t>Increasingly higher haircut</a:t>
            </a:r>
            <a:endParaRPr lang="en-US" dirty="0"/>
          </a:p>
        </p:txBody>
      </p:sp>
      <p:pic>
        <p:nvPicPr>
          <p:cNvPr id="4" name="Content Placeholder 3"/>
          <p:cNvPicPr>
            <a:picLocks noGrp="1" noChangeAspect="1"/>
          </p:cNvPicPr>
          <p:nvPr>
            <p:ph idx="1"/>
          </p:nvPr>
        </p:nvPicPr>
        <p:blipFill rotWithShape="1">
          <a:blip r:embed="rId2"/>
          <a:srcRect l="54773" t="59491" r="6561" b="2563"/>
          <a:stretch/>
        </p:blipFill>
        <p:spPr>
          <a:xfrm rot="-5400000">
            <a:off x="2822223" y="169333"/>
            <a:ext cx="5170311" cy="8376355"/>
          </a:xfrm>
          <a:prstGeom prst="rect">
            <a:avLst/>
          </a:prstGeom>
        </p:spPr>
      </p:pic>
    </p:spTree>
    <p:extLst>
      <p:ext uri="{BB962C8B-B14F-4D97-AF65-F5344CB8AC3E}">
        <p14:creationId xmlns:p14="http://schemas.microsoft.com/office/powerpoint/2010/main" val="20099364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Financing/debt advisory: the use of debt</a:t>
            </a:r>
          </a:p>
        </p:txBody>
      </p:sp>
      <p:sp>
        <p:nvSpPr>
          <p:cNvPr id="3" name="Content Placeholder 2"/>
          <p:cNvSpPr>
            <a:spLocks noGrp="1"/>
          </p:cNvSpPr>
          <p:nvPr>
            <p:ph idx="1"/>
          </p:nvPr>
        </p:nvSpPr>
        <p:spPr/>
        <p:txBody>
          <a:bodyPr/>
          <a:lstStyle/>
          <a:p>
            <a:r>
              <a:rPr lang="en-US" dirty="0"/>
              <a:t>All other things being equal, the use of debt generates </a:t>
            </a:r>
            <a:r>
              <a:rPr lang="en-US" dirty="0">
                <a:solidFill>
                  <a:srgbClr val="0070C0"/>
                </a:solidFill>
              </a:rPr>
              <a:t>tax shield </a:t>
            </a:r>
            <a:r>
              <a:rPr lang="en-US" dirty="0"/>
              <a:t>(benefits).</a:t>
            </a:r>
          </a:p>
          <a:p>
            <a:r>
              <a:rPr lang="en-US" i="1" dirty="0"/>
              <a:t>Annual Tax Shield = Interest Expense * Tax Rate = D * Pre-Tax Cost of Debt * Tax Rate</a:t>
            </a:r>
          </a:p>
          <a:p>
            <a:r>
              <a:rPr lang="en-US" dirty="0"/>
              <a:t>If the annual tax shield is a perpetuity with zero growth: </a:t>
            </a:r>
            <a:r>
              <a:rPr lang="en-US" i="1" dirty="0"/>
              <a:t>PV of Tax Shield Streams = D * Tax Rate</a:t>
            </a:r>
          </a:p>
          <a:p>
            <a:r>
              <a:rPr lang="en-US" dirty="0"/>
              <a:t>The use of debt has costs: increasing </a:t>
            </a:r>
            <a:r>
              <a:rPr lang="en-US" dirty="0">
                <a:solidFill>
                  <a:srgbClr val="0070C0"/>
                </a:solidFill>
              </a:rPr>
              <a:t>distress</a:t>
            </a:r>
            <a:r>
              <a:rPr lang="en-US" dirty="0"/>
              <a:t> costs.</a:t>
            </a:r>
          </a:p>
          <a:p>
            <a:r>
              <a:rPr lang="en-US" dirty="0"/>
              <a:t>Based on the assumption that FCF is irrelevant to the use of debt, the optimal level of debt (i.e., optimal capital structure) is the debt level at which the incremental increase in the PV of distress costs equals the incremental increase in the PV of tax shield benefits.</a:t>
            </a:r>
          </a:p>
          <a:p>
            <a:r>
              <a:rPr lang="en-US" dirty="0"/>
              <a:t>This particular debt level is also associated with the minimization of WACC.</a:t>
            </a:r>
          </a:p>
          <a:p>
            <a:endParaRPr lang="en-US" dirty="0"/>
          </a:p>
        </p:txBody>
      </p:sp>
    </p:spTree>
    <p:extLst>
      <p:ext uri="{BB962C8B-B14F-4D97-AF65-F5344CB8AC3E}">
        <p14:creationId xmlns:p14="http://schemas.microsoft.com/office/powerpoint/2010/main" val="16529321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Source: Ross et al. (2013, p. 536)</a:t>
            </a:r>
          </a:p>
        </p:txBody>
      </p:sp>
      <p:pic>
        <p:nvPicPr>
          <p:cNvPr id="4" name="Content Placeholder 3"/>
          <p:cNvPicPr>
            <a:picLocks noGrp="1" noChangeAspect="1"/>
          </p:cNvPicPr>
          <p:nvPr>
            <p:ph idx="1"/>
          </p:nvPr>
        </p:nvPicPr>
        <p:blipFill rotWithShape="1">
          <a:blip r:embed="rId2"/>
          <a:srcRect l="41572" t="24832" b="24874"/>
          <a:stretch/>
        </p:blipFill>
        <p:spPr>
          <a:xfrm>
            <a:off x="1771650" y="1428750"/>
            <a:ext cx="9229725" cy="5286375"/>
          </a:xfrm>
          <a:prstGeom prst="rect">
            <a:avLst/>
          </a:prstGeom>
        </p:spPr>
      </p:pic>
    </p:spTree>
    <p:extLst>
      <p:ext uri="{BB962C8B-B14F-4D97-AF65-F5344CB8AC3E}">
        <p14:creationId xmlns:p14="http://schemas.microsoft.com/office/powerpoint/2010/main" val="9736389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Q&amp;As</a:t>
            </a:r>
          </a:p>
        </p:txBody>
      </p:sp>
      <p:sp>
        <p:nvSpPr>
          <p:cNvPr id="3" name="Content Placeholder 2"/>
          <p:cNvSpPr>
            <a:spLocks noGrp="1"/>
          </p:cNvSpPr>
          <p:nvPr>
            <p:ph idx="1"/>
          </p:nvPr>
        </p:nvSpPr>
        <p:spPr/>
        <p:txBody>
          <a:bodyPr>
            <a:normAutofit/>
          </a:bodyPr>
          <a:lstStyle/>
          <a:p>
            <a:r>
              <a:rPr lang="en-US" sz="2000" dirty="0"/>
              <a:t>Q: Two companies are almost exactly the same, but one has debt and the other does not.  Which one will have a lower WACC?</a:t>
            </a:r>
          </a:p>
          <a:p>
            <a:r>
              <a:rPr lang="en-US" sz="2000" dirty="0"/>
              <a:t>A: At a low and moderate level of debt, the firm with debt will have a lower WACC.  At a very high level of debt, the firm with debt can have a higher WACC.</a:t>
            </a:r>
          </a:p>
          <a:p>
            <a:r>
              <a:rPr lang="en-US" sz="2000" dirty="0"/>
              <a:t>Q: Which is less expensive capital, debt or equity?</a:t>
            </a:r>
          </a:p>
          <a:p>
            <a:r>
              <a:rPr lang="en-US" sz="2000" dirty="0"/>
              <a:t>A: Debt.  Three reasons: (1) debt has priority over equity in the event of liquidation, (2) tax shield benefit: interest expense on debt is tax deductible, (3) debt is less risky and has a lower systematic risk than equity.</a:t>
            </a:r>
          </a:p>
        </p:txBody>
      </p:sp>
    </p:spTree>
    <p:extLst>
      <p:ext uri="{BB962C8B-B14F-4D97-AF65-F5344CB8AC3E}">
        <p14:creationId xmlns:p14="http://schemas.microsoft.com/office/powerpoint/2010/main" val="18108185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Q&amp;As</a:t>
            </a:r>
          </a:p>
        </p:txBody>
      </p:sp>
      <p:sp>
        <p:nvSpPr>
          <p:cNvPr id="3" name="Content Placeholder 2"/>
          <p:cNvSpPr>
            <a:spLocks noGrp="1"/>
          </p:cNvSpPr>
          <p:nvPr>
            <p:ph idx="1"/>
          </p:nvPr>
        </p:nvSpPr>
        <p:spPr>
          <a:xfrm>
            <a:off x="2589212" y="2133600"/>
            <a:ext cx="8915400" cy="4226560"/>
          </a:xfrm>
        </p:spPr>
        <p:txBody>
          <a:bodyPr>
            <a:normAutofit/>
          </a:bodyPr>
          <a:lstStyle/>
          <a:p>
            <a:r>
              <a:rPr lang="en-US" sz="2000" dirty="0"/>
              <a:t>Q: When a firm increases its leverage, how does the WACC change?  Explain the reasoning?</a:t>
            </a:r>
          </a:p>
          <a:p>
            <a:r>
              <a:rPr lang="en-US" sz="2000" dirty="0"/>
              <a:t>A: At a zero or low level of leverage, the firm will see its WACC decrease when it increases its leverage due to tax shield benefits.  After the optimal (minimum) level of WACC is achieved, the cost of distress out-weights tax shield benefit.  Thus the firm will see its WACC increase when it further increases its leverage.  Note that the fact that the cost of debt is lower than the cost of equity plays no role in the relationship between WACC and leverage.  The reason for this is that although debt is cheaper, the use of debt will increase the cost of equity and cancel out the lower cost benefit of using debt.  This is the main result of the MM Proposition II.</a:t>
            </a:r>
          </a:p>
        </p:txBody>
      </p:sp>
    </p:spTree>
    <p:extLst>
      <p:ext uri="{BB962C8B-B14F-4D97-AF65-F5344CB8AC3E}">
        <p14:creationId xmlns:p14="http://schemas.microsoft.com/office/powerpoint/2010/main" val="6933687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Q&amp;As</a:t>
            </a:r>
          </a:p>
        </p:txBody>
      </p:sp>
      <p:sp>
        <p:nvSpPr>
          <p:cNvPr id="3" name="Content Placeholder 2"/>
          <p:cNvSpPr>
            <a:spLocks noGrp="1"/>
          </p:cNvSpPr>
          <p:nvPr>
            <p:ph idx="1"/>
          </p:nvPr>
        </p:nvSpPr>
        <p:spPr>
          <a:xfrm>
            <a:off x="2589212" y="1905000"/>
            <a:ext cx="8915400" cy="4744156"/>
          </a:xfrm>
        </p:spPr>
        <p:txBody>
          <a:bodyPr>
            <a:normAutofit fontScale="92500" lnSpcReduction="10000"/>
          </a:bodyPr>
          <a:lstStyle/>
          <a:p>
            <a:r>
              <a:rPr lang="en-US" sz="2000" dirty="0"/>
              <a:t>Q: How would the leverage of a firm differ depending on its industry and lifecycle?</a:t>
            </a:r>
          </a:p>
          <a:p>
            <a:r>
              <a:rPr lang="en-US" sz="2000" dirty="0"/>
              <a:t>A: When a firm or industry has a higher business risk (e.g., less stable free cash flows and is more subject to external operating shocks), a lower level of leverage is used because the distress risk/cost is higher.  When a firm or industry enters a more mature life stage, its FCFs tend to be more stable and thus has a higher capacity to take on leverage.</a:t>
            </a:r>
          </a:p>
          <a:p>
            <a:r>
              <a:rPr lang="en-US" sz="2000" dirty="0"/>
              <a:t>Q: Which is worth more?  An all equity firm or a firm with debt?</a:t>
            </a:r>
          </a:p>
          <a:p>
            <a:r>
              <a:rPr lang="en-US" sz="2000" dirty="0"/>
              <a:t>A: A firm with debt so long as its leverage is not excessive.</a:t>
            </a:r>
          </a:p>
          <a:p>
            <a:r>
              <a:rPr lang="en-US" sz="2000" dirty="0"/>
              <a:t>Q: Why might a company choose to issue debt vs. equity?</a:t>
            </a:r>
          </a:p>
          <a:p>
            <a:r>
              <a:rPr lang="en-US" sz="2000" dirty="0"/>
              <a:t>A: To reach the optimal level of capital structure such that the firm minimizes WACC and maximizes firm value.  There are also many other reasons, including market conditions favoring debt (or equity) issuance at the time of issuance, the availability of debt capacity, or using debt to reduce agency costs.  </a:t>
            </a:r>
          </a:p>
        </p:txBody>
      </p:sp>
    </p:spTree>
    <p:extLst>
      <p:ext uri="{BB962C8B-B14F-4D97-AF65-F5344CB8AC3E}">
        <p14:creationId xmlns:p14="http://schemas.microsoft.com/office/powerpoint/2010/main" val="12585268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5D2CF-DDBC-F64E-9E1F-749C268332C8}"/>
              </a:ext>
            </a:extLst>
          </p:cNvPr>
          <p:cNvSpPr>
            <a:spLocks noGrp="1"/>
          </p:cNvSpPr>
          <p:nvPr>
            <p:ph type="title"/>
          </p:nvPr>
        </p:nvSpPr>
        <p:spPr/>
        <p:txBody>
          <a:bodyPr/>
          <a:lstStyle/>
          <a:p>
            <a:r>
              <a:rPr lang="en-US" dirty="0"/>
              <a:t>Distress costs = operational loss + increased debt cost + </a:t>
            </a:r>
            <a:r>
              <a:rPr lang="en-US" dirty="0">
                <a:solidFill>
                  <a:srgbClr val="FF0000"/>
                </a:solidFill>
              </a:rPr>
              <a:t>fees</a:t>
            </a:r>
            <a:r>
              <a:rPr lang="en-US" dirty="0"/>
              <a:t>… </a:t>
            </a:r>
          </a:p>
        </p:txBody>
      </p:sp>
      <p:sp>
        <p:nvSpPr>
          <p:cNvPr id="3" name="Content Placeholder 2">
            <a:extLst>
              <a:ext uri="{FF2B5EF4-FFF2-40B4-BE49-F238E27FC236}">
                <a16:creationId xmlns:a16="http://schemas.microsoft.com/office/drawing/2014/main" id="{BA1D0840-0B37-7549-89C9-292015C14DF9}"/>
              </a:ext>
            </a:extLst>
          </p:cNvPr>
          <p:cNvSpPr>
            <a:spLocks noGrp="1"/>
          </p:cNvSpPr>
          <p:nvPr>
            <p:ph idx="1"/>
          </p:nvPr>
        </p:nvSpPr>
        <p:spPr>
          <a:xfrm>
            <a:off x="2589212" y="2133600"/>
            <a:ext cx="8915400" cy="4490224"/>
          </a:xfrm>
        </p:spPr>
        <p:txBody>
          <a:bodyPr>
            <a:normAutofit/>
          </a:bodyPr>
          <a:lstStyle/>
          <a:p>
            <a:r>
              <a:rPr lang="en-US" sz="2000" dirty="0"/>
              <a:t>Last spring, </a:t>
            </a:r>
            <a:r>
              <a:rPr lang="en-US" sz="2000" dirty="0">
                <a:solidFill>
                  <a:srgbClr val="FF0000"/>
                </a:solidFill>
              </a:rPr>
              <a:t>Toys “R” Us</a:t>
            </a:r>
            <a:r>
              <a:rPr lang="en-US" sz="2000" dirty="0"/>
              <a:t>, struggling in the face of competition, wanted to </a:t>
            </a:r>
            <a:r>
              <a:rPr lang="en-US" sz="2000" dirty="0">
                <a:solidFill>
                  <a:srgbClr val="FF0000"/>
                </a:solidFill>
              </a:rPr>
              <a:t>refinance about $200 million </a:t>
            </a:r>
            <a:r>
              <a:rPr lang="en-US" sz="2000" dirty="0"/>
              <a:t>in debt.</a:t>
            </a:r>
          </a:p>
          <a:p>
            <a:r>
              <a:rPr lang="en-US" sz="2000" dirty="0"/>
              <a:t>A year and a messy bankruptcy later, Toys “R” Us is expected to pay as much as </a:t>
            </a:r>
            <a:r>
              <a:rPr lang="en-US" sz="2000" dirty="0">
                <a:solidFill>
                  <a:srgbClr val="FF0000"/>
                </a:solidFill>
              </a:rPr>
              <a:t>$348 million </a:t>
            </a:r>
            <a:r>
              <a:rPr lang="en-US" sz="2000" dirty="0"/>
              <a:t>for the dozens of bankers, lawyers and consultants that tried to fix its problems.</a:t>
            </a:r>
          </a:p>
          <a:p>
            <a:r>
              <a:rPr lang="en-US" sz="2000" dirty="0"/>
              <a:t>Toys “R” Us bankruptcy lawyers from Kirkland &amp; Ellis said in a court filing last year that they were charging as much as $1,745 an hour in the case. </a:t>
            </a:r>
          </a:p>
          <a:p>
            <a:r>
              <a:rPr lang="en-US" sz="2000" dirty="0"/>
              <a:t>Bankruptcy professionals say that working to reorganize or liquidate a company is </a:t>
            </a:r>
            <a:r>
              <a:rPr lang="en-US" sz="2000" dirty="0">
                <a:solidFill>
                  <a:srgbClr val="FF0000"/>
                </a:solidFill>
              </a:rPr>
              <a:t>time-consuming</a:t>
            </a:r>
            <a:r>
              <a:rPr lang="en-US" sz="2000" dirty="0"/>
              <a:t>, </a:t>
            </a:r>
            <a:r>
              <a:rPr lang="en-US" sz="2000" dirty="0">
                <a:solidFill>
                  <a:srgbClr val="FF0000"/>
                </a:solidFill>
              </a:rPr>
              <a:t>complicated</a:t>
            </a:r>
            <a:r>
              <a:rPr lang="en-US" sz="2000" dirty="0"/>
              <a:t> and intense.</a:t>
            </a:r>
          </a:p>
          <a:p>
            <a:r>
              <a:rPr lang="en-US" sz="2000" dirty="0"/>
              <a:t>Source: NYT, 05/11/2018</a:t>
            </a:r>
          </a:p>
        </p:txBody>
      </p:sp>
    </p:spTree>
    <p:extLst>
      <p:ext uri="{BB962C8B-B14F-4D97-AF65-F5344CB8AC3E}">
        <p14:creationId xmlns:p14="http://schemas.microsoft.com/office/powerpoint/2010/main" val="168053986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Finding the optimal capital structure</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951792524"/>
              </p:ext>
            </p:extLst>
          </p:nvPr>
        </p:nvGraphicFramePr>
        <p:xfrm>
          <a:off x="936976" y="1388512"/>
          <a:ext cx="10567636" cy="5249354"/>
        </p:xfrm>
        <a:graphic>
          <a:graphicData uri="http://schemas.openxmlformats.org/drawingml/2006/table">
            <a:tbl>
              <a:tblPr>
                <a:tableStyleId>{5C22544A-7EE6-4342-B048-85BDC9FD1C3A}</a:tableStyleId>
              </a:tblPr>
              <a:tblGrid>
                <a:gridCol w="1633689">
                  <a:extLst>
                    <a:ext uri="{9D8B030D-6E8A-4147-A177-3AD203B41FA5}">
                      <a16:colId xmlns:a16="http://schemas.microsoft.com/office/drawing/2014/main" val="20000"/>
                    </a:ext>
                  </a:extLst>
                </a:gridCol>
                <a:gridCol w="812177">
                  <a:extLst>
                    <a:ext uri="{9D8B030D-6E8A-4147-A177-3AD203B41FA5}">
                      <a16:colId xmlns:a16="http://schemas.microsoft.com/office/drawing/2014/main" val="20001"/>
                    </a:ext>
                  </a:extLst>
                </a:gridCol>
                <a:gridCol w="812177">
                  <a:extLst>
                    <a:ext uri="{9D8B030D-6E8A-4147-A177-3AD203B41FA5}">
                      <a16:colId xmlns:a16="http://schemas.microsoft.com/office/drawing/2014/main" val="20002"/>
                    </a:ext>
                  </a:extLst>
                </a:gridCol>
                <a:gridCol w="812177">
                  <a:extLst>
                    <a:ext uri="{9D8B030D-6E8A-4147-A177-3AD203B41FA5}">
                      <a16:colId xmlns:a16="http://schemas.microsoft.com/office/drawing/2014/main" val="20003"/>
                    </a:ext>
                  </a:extLst>
                </a:gridCol>
                <a:gridCol w="812177">
                  <a:extLst>
                    <a:ext uri="{9D8B030D-6E8A-4147-A177-3AD203B41FA5}">
                      <a16:colId xmlns:a16="http://schemas.microsoft.com/office/drawing/2014/main" val="20004"/>
                    </a:ext>
                  </a:extLst>
                </a:gridCol>
                <a:gridCol w="812177">
                  <a:extLst>
                    <a:ext uri="{9D8B030D-6E8A-4147-A177-3AD203B41FA5}">
                      <a16:colId xmlns:a16="http://schemas.microsoft.com/office/drawing/2014/main" val="20005"/>
                    </a:ext>
                  </a:extLst>
                </a:gridCol>
                <a:gridCol w="812177">
                  <a:extLst>
                    <a:ext uri="{9D8B030D-6E8A-4147-A177-3AD203B41FA5}">
                      <a16:colId xmlns:a16="http://schemas.microsoft.com/office/drawing/2014/main" val="20006"/>
                    </a:ext>
                  </a:extLst>
                </a:gridCol>
                <a:gridCol w="812177">
                  <a:extLst>
                    <a:ext uri="{9D8B030D-6E8A-4147-A177-3AD203B41FA5}">
                      <a16:colId xmlns:a16="http://schemas.microsoft.com/office/drawing/2014/main" val="20007"/>
                    </a:ext>
                  </a:extLst>
                </a:gridCol>
                <a:gridCol w="812177">
                  <a:extLst>
                    <a:ext uri="{9D8B030D-6E8A-4147-A177-3AD203B41FA5}">
                      <a16:colId xmlns:a16="http://schemas.microsoft.com/office/drawing/2014/main" val="20008"/>
                    </a:ext>
                  </a:extLst>
                </a:gridCol>
                <a:gridCol w="812177">
                  <a:extLst>
                    <a:ext uri="{9D8B030D-6E8A-4147-A177-3AD203B41FA5}">
                      <a16:colId xmlns:a16="http://schemas.microsoft.com/office/drawing/2014/main" val="20009"/>
                    </a:ext>
                  </a:extLst>
                </a:gridCol>
                <a:gridCol w="812177">
                  <a:extLst>
                    <a:ext uri="{9D8B030D-6E8A-4147-A177-3AD203B41FA5}">
                      <a16:colId xmlns:a16="http://schemas.microsoft.com/office/drawing/2014/main" val="20010"/>
                    </a:ext>
                  </a:extLst>
                </a:gridCol>
                <a:gridCol w="812177">
                  <a:extLst>
                    <a:ext uri="{9D8B030D-6E8A-4147-A177-3AD203B41FA5}">
                      <a16:colId xmlns:a16="http://schemas.microsoft.com/office/drawing/2014/main" val="20011"/>
                    </a:ext>
                  </a:extLst>
                </a:gridCol>
              </a:tblGrid>
              <a:tr h="238607">
                <a:tc>
                  <a:txBody>
                    <a:bodyPr/>
                    <a:lstStyle/>
                    <a:p>
                      <a:pPr algn="l" fontAlgn="b"/>
                      <a:r>
                        <a:rPr lang="en-US" sz="1000" u="none" strike="noStrike">
                          <a:solidFill>
                            <a:schemeClr val="tx1"/>
                          </a:solidFill>
                          <a:effectLst/>
                        </a:rPr>
                        <a:t>Walmart</a:t>
                      </a:r>
                      <a:endParaRPr lang="en-US" sz="1000" b="1" i="0" u="none" strike="noStrike">
                        <a:solidFill>
                          <a:schemeClr val="tx1"/>
                        </a:solidFill>
                        <a:effectLst/>
                        <a:latin typeface="Calibri" charset="0"/>
                      </a:endParaRPr>
                    </a:p>
                  </a:txBody>
                  <a:tcPr marL="5269" marR="5269" marT="5269" marB="0" anchor="b"/>
                </a:tc>
                <a:tc>
                  <a:txBody>
                    <a:bodyPr/>
                    <a:lstStyle/>
                    <a:p>
                      <a:pPr algn="l" fontAlgn="b"/>
                      <a:endParaRPr lang="en-US" sz="1000" b="0" i="0" u="none" strike="noStrike">
                        <a:solidFill>
                          <a:schemeClr val="tx1"/>
                        </a:solidFill>
                        <a:effectLst/>
                        <a:latin typeface="Calibri" charset="0"/>
                      </a:endParaRPr>
                    </a:p>
                  </a:txBody>
                  <a:tcPr marL="5269" marR="5269" marT="5269" marB="0" anchor="b"/>
                </a:tc>
                <a:tc>
                  <a:txBody>
                    <a:bodyPr/>
                    <a:lstStyle/>
                    <a:p>
                      <a:pPr algn="l" fontAlgn="b"/>
                      <a:endParaRPr lang="en-US" sz="1000" b="0" i="0" u="none" strike="noStrike">
                        <a:solidFill>
                          <a:schemeClr val="tx1"/>
                        </a:solidFill>
                        <a:effectLst/>
                        <a:latin typeface="Calibri" charset="0"/>
                      </a:endParaRPr>
                    </a:p>
                  </a:txBody>
                  <a:tcPr marL="5269" marR="5269" marT="5269" marB="0" anchor="b"/>
                </a:tc>
                <a:tc>
                  <a:txBody>
                    <a:bodyPr/>
                    <a:lstStyle/>
                    <a:p>
                      <a:pPr algn="l" fontAlgn="b"/>
                      <a:endParaRPr lang="en-US" sz="1000" b="0" i="0" u="none" strike="noStrike">
                        <a:solidFill>
                          <a:schemeClr val="tx1"/>
                        </a:solidFill>
                        <a:effectLst/>
                        <a:latin typeface="Calibri" charset="0"/>
                      </a:endParaRPr>
                    </a:p>
                  </a:txBody>
                  <a:tcPr marL="5269" marR="5269" marT="5269" marB="0" anchor="b"/>
                </a:tc>
                <a:tc>
                  <a:txBody>
                    <a:bodyPr/>
                    <a:lstStyle/>
                    <a:p>
                      <a:pPr algn="l" fontAlgn="b"/>
                      <a:endParaRPr lang="en-US" sz="1000" b="0" i="0" u="none" strike="noStrike">
                        <a:solidFill>
                          <a:schemeClr val="tx1"/>
                        </a:solidFill>
                        <a:effectLst/>
                        <a:latin typeface="Calibri" charset="0"/>
                      </a:endParaRPr>
                    </a:p>
                  </a:txBody>
                  <a:tcPr marL="5269" marR="5269" marT="5269" marB="0" anchor="b"/>
                </a:tc>
                <a:tc>
                  <a:txBody>
                    <a:bodyPr/>
                    <a:lstStyle/>
                    <a:p>
                      <a:pPr algn="l" fontAlgn="b"/>
                      <a:endParaRPr lang="en-US" sz="1000" b="0" i="0" u="none" strike="noStrike">
                        <a:solidFill>
                          <a:schemeClr val="tx1"/>
                        </a:solidFill>
                        <a:effectLst/>
                        <a:latin typeface="Calibri" charset="0"/>
                      </a:endParaRPr>
                    </a:p>
                  </a:txBody>
                  <a:tcPr marL="5269" marR="5269" marT="5269" marB="0" anchor="b"/>
                </a:tc>
                <a:tc>
                  <a:txBody>
                    <a:bodyPr/>
                    <a:lstStyle/>
                    <a:p>
                      <a:pPr algn="l" fontAlgn="b"/>
                      <a:endParaRPr lang="en-US" sz="1000" b="0" i="0" u="none" strike="noStrike">
                        <a:solidFill>
                          <a:schemeClr val="tx1"/>
                        </a:solidFill>
                        <a:effectLst/>
                        <a:latin typeface="Calibri" charset="0"/>
                      </a:endParaRPr>
                    </a:p>
                  </a:txBody>
                  <a:tcPr marL="5269" marR="5269" marT="5269" marB="0" anchor="b"/>
                </a:tc>
                <a:tc>
                  <a:txBody>
                    <a:bodyPr/>
                    <a:lstStyle/>
                    <a:p>
                      <a:pPr algn="l" fontAlgn="b"/>
                      <a:endParaRPr lang="en-US" sz="1000" b="0" i="0" u="none" strike="noStrike">
                        <a:solidFill>
                          <a:schemeClr val="tx1"/>
                        </a:solidFill>
                        <a:effectLst/>
                        <a:latin typeface="Calibri" charset="0"/>
                      </a:endParaRPr>
                    </a:p>
                  </a:txBody>
                  <a:tcPr marL="5269" marR="5269" marT="5269" marB="0" anchor="b"/>
                </a:tc>
                <a:tc>
                  <a:txBody>
                    <a:bodyPr/>
                    <a:lstStyle/>
                    <a:p>
                      <a:pPr algn="l" fontAlgn="b"/>
                      <a:endParaRPr lang="en-US" sz="1000" b="0" i="0" u="none" strike="noStrike">
                        <a:solidFill>
                          <a:schemeClr val="tx1"/>
                        </a:solidFill>
                        <a:effectLst/>
                        <a:latin typeface="Calibri" charset="0"/>
                      </a:endParaRPr>
                    </a:p>
                  </a:txBody>
                  <a:tcPr marL="5269" marR="5269" marT="5269" marB="0" anchor="b"/>
                </a:tc>
                <a:tc>
                  <a:txBody>
                    <a:bodyPr/>
                    <a:lstStyle/>
                    <a:p>
                      <a:pPr algn="l" fontAlgn="b"/>
                      <a:endParaRPr lang="en-US" sz="1000" b="0" i="0" u="none" strike="noStrike">
                        <a:solidFill>
                          <a:schemeClr val="tx1"/>
                        </a:solidFill>
                        <a:effectLst/>
                        <a:latin typeface="Calibri" charset="0"/>
                      </a:endParaRPr>
                    </a:p>
                  </a:txBody>
                  <a:tcPr marL="5269" marR="5269" marT="5269" marB="0" anchor="b"/>
                </a:tc>
                <a:tc>
                  <a:txBody>
                    <a:bodyPr/>
                    <a:lstStyle/>
                    <a:p>
                      <a:pPr algn="l" fontAlgn="b"/>
                      <a:endParaRPr lang="en-US" sz="1000" b="0" i="0" u="none" strike="noStrike">
                        <a:solidFill>
                          <a:schemeClr val="tx1"/>
                        </a:solidFill>
                        <a:effectLst/>
                        <a:latin typeface="Calibri" charset="0"/>
                      </a:endParaRPr>
                    </a:p>
                  </a:txBody>
                  <a:tcPr marL="5269" marR="5269" marT="5269" marB="0" anchor="b"/>
                </a:tc>
                <a:tc>
                  <a:txBody>
                    <a:bodyPr/>
                    <a:lstStyle/>
                    <a:p>
                      <a:pPr algn="l" fontAlgn="b"/>
                      <a:endParaRPr lang="en-US" sz="1000" b="0" i="0" u="none" strike="noStrike">
                        <a:solidFill>
                          <a:schemeClr val="tx1"/>
                        </a:solidFill>
                        <a:effectLst/>
                        <a:latin typeface="Calibri" charset="0"/>
                      </a:endParaRPr>
                    </a:p>
                  </a:txBody>
                  <a:tcPr marL="5269" marR="5269" marT="5269" marB="0" anchor="b"/>
                </a:tc>
                <a:extLst>
                  <a:ext uri="{0D108BD9-81ED-4DB2-BD59-A6C34878D82A}">
                    <a16:rowId xmlns:a16="http://schemas.microsoft.com/office/drawing/2014/main" val="10000"/>
                  </a:ext>
                </a:extLst>
              </a:tr>
              <a:tr h="238607">
                <a:tc>
                  <a:txBody>
                    <a:bodyPr/>
                    <a:lstStyle/>
                    <a:p>
                      <a:pPr algn="l" fontAlgn="b"/>
                      <a:endParaRPr lang="en-US" sz="1000" b="0" i="0" u="none" strike="noStrike">
                        <a:solidFill>
                          <a:schemeClr val="tx1"/>
                        </a:solidFill>
                        <a:effectLst/>
                        <a:latin typeface="Calibri" charset="0"/>
                      </a:endParaRPr>
                    </a:p>
                  </a:txBody>
                  <a:tcPr marL="5269" marR="5269" marT="5269" marB="0" anchor="b"/>
                </a:tc>
                <a:tc>
                  <a:txBody>
                    <a:bodyPr/>
                    <a:lstStyle/>
                    <a:p>
                      <a:pPr algn="ctr" fontAlgn="b"/>
                      <a:r>
                        <a:rPr lang="en-US" sz="1000" u="none" strike="noStrike">
                          <a:solidFill>
                            <a:schemeClr val="tx1"/>
                          </a:solidFill>
                          <a:effectLst/>
                        </a:rPr>
                        <a:t>Today</a:t>
                      </a:r>
                      <a:endParaRPr lang="en-US" sz="1000" b="0" i="0" u="none" strike="noStrike">
                        <a:solidFill>
                          <a:schemeClr val="tx1"/>
                        </a:solidFill>
                        <a:effectLst/>
                        <a:latin typeface="Calibri" charset="0"/>
                      </a:endParaRPr>
                    </a:p>
                  </a:txBody>
                  <a:tcPr marL="5269" marR="5269" marT="5269" marB="0" anchor="b"/>
                </a:tc>
                <a:tc gridSpan="10">
                  <a:txBody>
                    <a:bodyPr/>
                    <a:lstStyle/>
                    <a:p>
                      <a:pPr algn="ctr" fontAlgn="b"/>
                      <a:r>
                        <a:rPr lang="en-US" sz="1000" u="none" strike="noStrike" dirty="0">
                          <a:solidFill>
                            <a:schemeClr val="tx1"/>
                          </a:solidFill>
                          <a:effectLst/>
                        </a:rPr>
                        <a:t>What if?</a:t>
                      </a:r>
                      <a:endParaRPr lang="en-US" sz="1000" b="0" i="0" u="none" strike="noStrike" dirty="0">
                        <a:solidFill>
                          <a:schemeClr val="tx1"/>
                        </a:solidFill>
                        <a:effectLst/>
                        <a:latin typeface="Calibri" charset="0"/>
                      </a:endParaRPr>
                    </a:p>
                  </a:txBody>
                  <a:tcPr marL="5269" marR="5269" marT="5269" marB="0" anchor="b"/>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1"/>
                  </a:ext>
                </a:extLst>
              </a:tr>
              <a:tr h="238607">
                <a:tc>
                  <a:txBody>
                    <a:bodyPr/>
                    <a:lstStyle/>
                    <a:p>
                      <a:pPr algn="l" fontAlgn="b"/>
                      <a:r>
                        <a:rPr lang="en-US" sz="1000" u="none" strike="noStrike">
                          <a:solidFill>
                            <a:schemeClr val="tx1"/>
                          </a:solidFill>
                          <a:effectLst/>
                        </a:rPr>
                        <a:t>D</a:t>
                      </a:r>
                      <a:endParaRPr lang="en-US" sz="1000" b="0"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67.7</a:t>
                      </a:r>
                      <a:endParaRPr lang="nb-NO" sz="1000" b="0" i="0" u="none" strike="noStrike">
                        <a:solidFill>
                          <a:schemeClr val="tx1"/>
                        </a:solidFill>
                        <a:effectLst/>
                        <a:latin typeface="Calibri" charset="0"/>
                      </a:endParaRPr>
                    </a:p>
                  </a:txBody>
                  <a:tcPr marL="5269" marR="5269" marT="5269" marB="0" anchor="b"/>
                </a:tc>
                <a:tc>
                  <a:txBody>
                    <a:bodyPr/>
                    <a:lstStyle/>
                    <a:p>
                      <a:pPr algn="ctr" fontAlgn="b"/>
                      <a:r>
                        <a:rPr lang="en-US" sz="1000" u="none" strike="noStrike">
                          <a:solidFill>
                            <a:schemeClr val="tx1"/>
                          </a:solidFill>
                          <a:effectLst/>
                        </a:rPr>
                        <a:t>0</a:t>
                      </a:r>
                      <a:endParaRPr lang="en-US" sz="1000" b="0" i="0" u="none" strike="noStrike">
                        <a:solidFill>
                          <a:schemeClr val="tx1"/>
                        </a:solidFill>
                        <a:effectLst/>
                        <a:latin typeface="Calibri" charset="0"/>
                      </a:endParaRPr>
                    </a:p>
                  </a:txBody>
                  <a:tcPr marL="5269" marR="5269" marT="5269" marB="0" anchor="b"/>
                </a:tc>
                <a:tc>
                  <a:txBody>
                    <a:bodyPr/>
                    <a:lstStyle/>
                    <a:p>
                      <a:pPr algn="ctr" fontAlgn="b"/>
                      <a:r>
                        <a:rPr lang="hr-HR" sz="1000" u="none" strike="noStrike">
                          <a:solidFill>
                            <a:schemeClr val="tx1"/>
                          </a:solidFill>
                          <a:effectLst/>
                        </a:rPr>
                        <a:t>32.33</a:t>
                      </a:r>
                      <a:endParaRPr lang="hr-HR" sz="1000" b="0" i="0" u="none" strike="noStrike">
                        <a:solidFill>
                          <a:schemeClr val="tx1"/>
                        </a:solidFill>
                        <a:effectLst/>
                        <a:latin typeface="Calibri" charset="0"/>
                      </a:endParaRPr>
                    </a:p>
                  </a:txBody>
                  <a:tcPr marL="5269" marR="5269" marT="5269" marB="0" anchor="b"/>
                </a:tc>
                <a:tc>
                  <a:txBody>
                    <a:bodyPr/>
                    <a:lstStyle/>
                    <a:p>
                      <a:pPr algn="ctr" fontAlgn="b"/>
                      <a:r>
                        <a:rPr lang="hr-HR" sz="1000" u="none" strike="noStrike">
                          <a:solidFill>
                            <a:schemeClr val="tx1"/>
                          </a:solidFill>
                          <a:effectLst/>
                        </a:rPr>
                        <a:t>64.66</a:t>
                      </a:r>
                      <a:endParaRPr lang="hr-HR" sz="1000" b="0" i="0" u="none" strike="noStrike">
                        <a:solidFill>
                          <a:schemeClr val="tx1"/>
                        </a:solidFill>
                        <a:effectLst/>
                        <a:latin typeface="Calibri" charset="0"/>
                      </a:endParaRPr>
                    </a:p>
                  </a:txBody>
                  <a:tcPr marL="5269" marR="5269" marT="5269" marB="0" anchor="b"/>
                </a:tc>
                <a:tc>
                  <a:txBody>
                    <a:bodyPr/>
                    <a:lstStyle/>
                    <a:p>
                      <a:pPr algn="ctr" fontAlgn="b"/>
                      <a:r>
                        <a:rPr lang="hr-HR" sz="1000" u="none" strike="noStrike">
                          <a:solidFill>
                            <a:schemeClr val="tx1"/>
                          </a:solidFill>
                          <a:effectLst/>
                        </a:rPr>
                        <a:t>96.99</a:t>
                      </a:r>
                      <a:endParaRPr lang="hr-HR" sz="1000" b="0" i="0" u="none" strike="noStrike">
                        <a:solidFill>
                          <a:schemeClr val="tx1"/>
                        </a:solidFill>
                        <a:effectLst/>
                        <a:latin typeface="Calibri" charset="0"/>
                      </a:endParaRPr>
                    </a:p>
                  </a:txBody>
                  <a:tcPr marL="5269" marR="5269" marT="5269" marB="0" anchor="b"/>
                </a:tc>
                <a:tc>
                  <a:txBody>
                    <a:bodyPr/>
                    <a:lstStyle/>
                    <a:p>
                      <a:pPr algn="ctr" fontAlgn="b"/>
                      <a:r>
                        <a:rPr lang="hr-HR" sz="1000" u="none" strike="noStrike">
                          <a:solidFill>
                            <a:schemeClr val="tx1"/>
                          </a:solidFill>
                          <a:effectLst/>
                        </a:rPr>
                        <a:t>129.32</a:t>
                      </a:r>
                      <a:endParaRPr lang="hr-HR" sz="1000" b="0"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161.65</a:t>
                      </a:r>
                      <a:endParaRPr lang="nb-NO" sz="1000" b="0" i="0" u="none" strike="noStrike">
                        <a:solidFill>
                          <a:schemeClr val="tx1"/>
                        </a:solidFill>
                        <a:effectLst/>
                        <a:latin typeface="Calibri" charset="0"/>
                      </a:endParaRPr>
                    </a:p>
                  </a:txBody>
                  <a:tcPr marL="5269" marR="5269" marT="5269" marB="0" anchor="b"/>
                </a:tc>
                <a:tc>
                  <a:txBody>
                    <a:bodyPr/>
                    <a:lstStyle/>
                    <a:p>
                      <a:pPr algn="ctr" fontAlgn="b"/>
                      <a:r>
                        <a:rPr lang="hr-HR" sz="1000" u="none" strike="noStrike">
                          <a:solidFill>
                            <a:schemeClr val="tx1"/>
                          </a:solidFill>
                          <a:effectLst/>
                        </a:rPr>
                        <a:t>193.98</a:t>
                      </a:r>
                      <a:endParaRPr lang="hr-HR" sz="1000" b="0" i="0" u="none" strike="noStrike">
                        <a:solidFill>
                          <a:schemeClr val="tx1"/>
                        </a:solidFill>
                        <a:effectLst/>
                        <a:latin typeface="Calibri" charset="0"/>
                      </a:endParaRPr>
                    </a:p>
                  </a:txBody>
                  <a:tcPr marL="5269" marR="5269" marT="5269" marB="0" anchor="b"/>
                </a:tc>
                <a:tc>
                  <a:txBody>
                    <a:bodyPr/>
                    <a:lstStyle/>
                    <a:p>
                      <a:pPr algn="ctr" fontAlgn="b"/>
                      <a:r>
                        <a:rPr lang="hr-HR" sz="1000" u="none" strike="noStrike">
                          <a:solidFill>
                            <a:schemeClr val="tx1"/>
                          </a:solidFill>
                          <a:effectLst/>
                        </a:rPr>
                        <a:t>226.31</a:t>
                      </a:r>
                      <a:endParaRPr lang="hr-HR" sz="1000" b="0" i="0" u="none" strike="noStrike">
                        <a:solidFill>
                          <a:schemeClr val="tx1"/>
                        </a:solidFill>
                        <a:effectLst/>
                        <a:latin typeface="Calibri" charset="0"/>
                      </a:endParaRPr>
                    </a:p>
                  </a:txBody>
                  <a:tcPr marL="5269" marR="5269" marT="5269" marB="0" anchor="b"/>
                </a:tc>
                <a:tc>
                  <a:txBody>
                    <a:bodyPr/>
                    <a:lstStyle/>
                    <a:p>
                      <a:pPr algn="ctr" fontAlgn="b"/>
                      <a:r>
                        <a:rPr lang="hr-HR" sz="1000" u="none" strike="noStrike">
                          <a:solidFill>
                            <a:schemeClr val="tx1"/>
                          </a:solidFill>
                          <a:effectLst/>
                        </a:rPr>
                        <a:t>258.64</a:t>
                      </a:r>
                      <a:endParaRPr lang="hr-HR" sz="1000" b="0"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290.97</a:t>
                      </a:r>
                      <a:endParaRPr lang="nb-NO" sz="1000" b="0" i="0" u="none" strike="noStrike">
                        <a:solidFill>
                          <a:schemeClr val="tx1"/>
                        </a:solidFill>
                        <a:effectLst/>
                        <a:latin typeface="Calibri" charset="0"/>
                      </a:endParaRPr>
                    </a:p>
                  </a:txBody>
                  <a:tcPr marL="5269" marR="5269" marT="5269" marB="0" anchor="b"/>
                </a:tc>
                <a:extLst>
                  <a:ext uri="{0D108BD9-81ED-4DB2-BD59-A6C34878D82A}">
                    <a16:rowId xmlns:a16="http://schemas.microsoft.com/office/drawing/2014/main" val="10002"/>
                  </a:ext>
                </a:extLst>
              </a:tr>
              <a:tr h="238607">
                <a:tc>
                  <a:txBody>
                    <a:bodyPr/>
                    <a:lstStyle/>
                    <a:p>
                      <a:pPr algn="l" fontAlgn="b"/>
                      <a:r>
                        <a:rPr lang="en-US" sz="1000" u="none" strike="noStrike">
                          <a:solidFill>
                            <a:schemeClr val="tx1"/>
                          </a:solidFill>
                          <a:effectLst/>
                        </a:rPr>
                        <a:t>E</a:t>
                      </a:r>
                      <a:endParaRPr lang="en-US" sz="1000" b="0"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255.6</a:t>
                      </a:r>
                      <a:endParaRPr lang="nb-NO" sz="1000" b="0" i="0" u="none" strike="noStrike">
                        <a:solidFill>
                          <a:schemeClr val="tx1"/>
                        </a:solidFill>
                        <a:effectLst/>
                        <a:latin typeface="Calibri" charset="0"/>
                      </a:endParaRPr>
                    </a:p>
                  </a:txBody>
                  <a:tcPr marL="5269" marR="5269" marT="5269" marB="0" anchor="b"/>
                </a:tc>
                <a:tc>
                  <a:txBody>
                    <a:bodyPr/>
                    <a:lstStyle/>
                    <a:p>
                      <a:pPr algn="ctr" fontAlgn="b"/>
                      <a:endParaRPr lang="en-US" sz="1000" b="0" i="0" u="none" strike="noStrike">
                        <a:solidFill>
                          <a:schemeClr val="tx1"/>
                        </a:solidFill>
                        <a:effectLst/>
                        <a:latin typeface="Calibri" charset="0"/>
                      </a:endParaRPr>
                    </a:p>
                  </a:txBody>
                  <a:tcPr marL="5269" marR="5269" marT="5269" marB="0" anchor="b"/>
                </a:tc>
                <a:tc>
                  <a:txBody>
                    <a:bodyPr/>
                    <a:lstStyle/>
                    <a:p>
                      <a:pPr algn="ctr" fontAlgn="b"/>
                      <a:endParaRPr lang="en-US" sz="1000" b="0" i="0" u="none" strike="noStrike">
                        <a:solidFill>
                          <a:schemeClr val="tx1"/>
                        </a:solidFill>
                        <a:effectLst/>
                        <a:latin typeface="Calibri" charset="0"/>
                      </a:endParaRPr>
                    </a:p>
                  </a:txBody>
                  <a:tcPr marL="5269" marR="5269" marT="5269" marB="0" anchor="b"/>
                </a:tc>
                <a:tc>
                  <a:txBody>
                    <a:bodyPr/>
                    <a:lstStyle/>
                    <a:p>
                      <a:pPr algn="ctr" fontAlgn="b"/>
                      <a:endParaRPr lang="en-US" sz="1000" b="0" i="0" u="none" strike="noStrike">
                        <a:solidFill>
                          <a:schemeClr val="tx1"/>
                        </a:solidFill>
                        <a:effectLst/>
                        <a:latin typeface="Calibri" charset="0"/>
                      </a:endParaRPr>
                    </a:p>
                  </a:txBody>
                  <a:tcPr marL="5269" marR="5269" marT="5269" marB="0" anchor="b"/>
                </a:tc>
                <a:tc>
                  <a:txBody>
                    <a:bodyPr/>
                    <a:lstStyle/>
                    <a:p>
                      <a:pPr algn="ctr" fontAlgn="b"/>
                      <a:endParaRPr lang="en-US" sz="1000" b="0" i="0" u="none" strike="noStrike">
                        <a:solidFill>
                          <a:schemeClr val="tx1"/>
                        </a:solidFill>
                        <a:effectLst/>
                        <a:latin typeface="Calibri" charset="0"/>
                      </a:endParaRPr>
                    </a:p>
                  </a:txBody>
                  <a:tcPr marL="5269" marR="5269" marT="5269" marB="0" anchor="b"/>
                </a:tc>
                <a:tc>
                  <a:txBody>
                    <a:bodyPr/>
                    <a:lstStyle/>
                    <a:p>
                      <a:pPr algn="ctr" fontAlgn="b"/>
                      <a:endParaRPr lang="en-US" sz="1000" b="0" i="0" u="none" strike="noStrike">
                        <a:solidFill>
                          <a:schemeClr val="tx1"/>
                        </a:solidFill>
                        <a:effectLst/>
                        <a:latin typeface="Calibri" charset="0"/>
                      </a:endParaRPr>
                    </a:p>
                  </a:txBody>
                  <a:tcPr marL="5269" marR="5269" marT="5269" marB="0" anchor="b"/>
                </a:tc>
                <a:tc>
                  <a:txBody>
                    <a:bodyPr/>
                    <a:lstStyle/>
                    <a:p>
                      <a:pPr algn="ctr" fontAlgn="b"/>
                      <a:endParaRPr lang="en-US" sz="1000" b="0" i="0" u="none" strike="noStrike">
                        <a:solidFill>
                          <a:schemeClr val="tx1"/>
                        </a:solidFill>
                        <a:effectLst/>
                        <a:latin typeface="Calibri" charset="0"/>
                      </a:endParaRPr>
                    </a:p>
                  </a:txBody>
                  <a:tcPr marL="5269" marR="5269" marT="5269" marB="0" anchor="b"/>
                </a:tc>
                <a:tc>
                  <a:txBody>
                    <a:bodyPr/>
                    <a:lstStyle/>
                    <a:p>
                      <a:pPr algn="ctr" fontAlgn="b"/>
                      <a:endParaRPr lang="en-US" sz="1000" b="0" i="0" u="none" strike="noStrike">
                        <a:solidFill>
                          <a:schemeClr val="tx1"/>
                        </a:solidFill>
                        <a:effectLst/>
                        <a:latin typeface="Calibri" charset="0"/>
                      </a:endParaRPr>
                    </a:p>
                  </a:txBody>
                  <a:tcPr marL="5269" marR="5269" marT="5269" marB="0" anchor="b"/>
                </a:tc>
                <a:tc>
                  <a:txBody>
                    <a:bodyPr/>
                    <a:lstStyle/>
                    <a:p>
                      <a:pPr algn="ctr" fontAlgn="b"/>
                      <a:endParaRPr lang="en-US" sz="1000" b="0" i="0" u="none" strike="noStrike">
                        <a:solidFill>
                          <a:schemeClr val="tx1"/>
                        </a:solidFill>
                        <a:effectLst/>
                        <a:latin typeface="Calibri" charset="0"/>
                      </a:endParaRPr>
                    </a:p>
                  </a:txBody>
                  <a:tcPr marL="5269" marR="5269" marT="5269" marB="0" anchor="b"/>
                </a:tc>
                <a:tc>
                  <a:txBody>
                    <a:bodyPr/>
                    <a:lstStyle/>
                    <a:p>
                      <a:pPr algn="ctr" fontAlgn="b"/>
                      <a:endParaRPr lang="en-US" sz="1000" b="0" i="0" u="none" strike="noStrike">
                        <a:solidFill>
                          <a:schemeClr val="tx1"/>
                        </a:solidFill>
                        <a:effectLst/>
                        <a:latin typeface="Calibri" charset="0"/>
                      </a:endParaRPr>
                    </a:p>
                  </a:txBody>
                  <a:tcPr marL="5269" marR="5269" marT="5269" marB="0" anchor="b"/>
                </a:tc>
                <a:tc>
                  <a:txBody>
                    <a:bodyPr/>
                    <a:lstStyle/>
                    <a:p>
                      <a:pPr algn="ctr" fontAlgn="b"/>
                      <a:endParaRPr lang="en-US" sz="1000" b="0" i="0" u="none" strike="noStrike">
                        <a:solidFill>
                          <a:schemeClr val="tx1"/>
                        </a:solidFill>
                        <a:effectLst/>
                        <a:latin typeface="Calibri" charset="0"/>
                      </a:endParaRPr>
                    </a:p>
                  </a:txBody>
                  <a:tcPr marL="5269" marR="5269" marT="5269" marB="0" anchor="b"/>
                </a:tc>
                <a:extLst>
                  <a:ext uri="{0D108BD9-81ED-4DB2-BD59-A6C34878D82A}">
                    <a16:rowId xmlns:a16="http://schemas.microsoft.com/office/drawing/2014/main" val="10003"/>
                  </a:ext>
                </a:extLst>
              </a:tr>
              <a:tr h="238607">
                <a:tc>
                  <a:txBody>
                    <a:bodyPr/>
                    <a:lstStyle/>
                    <a:p>
                      <a:pPr algn="l" fontAlgn="b"/>
                      <a:r>
                        <a:rPr lang="en-US" sz="1000" u="none" strike="noStrike">
                          <a:solidFill>
                            <a:schemeClr val="tx1"/>
                          </a:solidFill>
                          <a:effectLst/>
                        </a:rPr>
                        <a:t>Firm Value</a:t>
                      </a:r>
                      <a:endParaRPr lang="en-US" sz="1000" b="0" i="0" u="none" strike="noStrike">
                        <a:solidFill>
                          <a:schemeClr val="tx1"/>
                        </a:solidFill>
                        <a:effectLst/>
                        <a:latin typeface="Calibri" charset="0"/>
                      </a:endParaRPr>
                    </a:p>
                  </a:txBody>
                  <a:tcPr marL="5269" marR="5269" marT="5269" marB="0" anchor="b"/>
                </a:tc>
                <a:tc>
                  <a:txBody>
                    <a:bodyPr/>
                    <a:lstStyle/>
                    <a:p>
                      <a:pPr algn="ctr" fontAlgn="b"/>
                      <a:r>
                        <a:rPr lang="hr-HR" sz="1000" u="none" strike="noStrike">
                          <a:solidFill>
                            <a:schemeClr val="tx1"/>
                          </a:solidFill>
                          <a:effectLst/>
                        </a:rPr>
                        <a:t>323.3</a:t>
                      </a:r>
                      <a:endParaRPr lang="hr-HR" sz="1000" b="0" i="0" u="none" strike="noStrike">
                        <a:solidFill>
                          <a:schemeClr val="tx1"/>
                        </a:solidFill>
                        <a:effectLst/>
                        <a:latin typeface="Calibri" charset="0"/>
                      </a:endParaRPr>
                    </a:p>
                  </a:txBody>
                  <a:tcPr marL="5269" marR="5269" marT="5269" marB="0" anchor="b"/>
                </a:tc>
                <a:tc>
                  <a:txBody>
                    <a:bodyPr/>
                    <a:lstStyle/>
                    <a:p>
                      <a:pPr algn="ctr" fontAlgn="b"/>
                      <a:r>
                        <a:rPr lang="hr-HR" sz="1000" u="none" strike="noStrike">
                          <a:solidFill>
                            <a:schemeClr val="tx1"/>
                          </a:solidFill>
                          <a:effectLst/>
                        </a:rPr>
                        <a:t>323.3</a:t>
                      </a:r>
                      <a:endParaRPr lang="hr-HR" sz="1000" b="0" i="0" u="none" strike="noStrike">
                        <a:solidFill>
                          <a:schemeClr val="tx1"/>
                        </a:solidFill>
                        <a:effectLst/>
                        <a:latin typeface="Calibri" charset="0"/>
                      </a:endParaRPr>
                    </a:p>
                  </a:txBody>
                  <a:tcPr marL="5269" marR="5269" marT="5269" marB="0" anchor="b"/>
                </a:tc>
                <a:tc>
                  <a:txBody>
                    <a:bodyPr/>
                    <a:lstStyle/>
                    <a:p>
                      <a:pPr algn="ctr" fontAlgn="b"/>
                      <a:r>
                        <a:rPr lang="hr-HR" sz="1000" u="none" strike="noStrike">
                          <a:solidFill>
                            <a:schemeClr val="tx1"/>
                          </a:solidFill>
                          <a:effectLst/>
                        </a:rPr>
                        <a:t>323.3</a:t>
                      </a:r>
                      <a:endParaRPr lang="hr-HR" sz="1000" b="0" i="0" u="none" strike="noStrike">
                        <a:solidFill>
                          <a:schemeClr val="tx1"/>
                        </a:solidFill>
                        <a:effectLst/>
                        <a:latin typeface="Calibri" charset="0"/>
                      </a:endParaRPr>
                    </a:p>
                  </a:txBody>
                  <a:tcPr marL="5269" marR="5269" marT="5269" marB="0" anchor="b"/>
                </a:tc>
                <a:tc>
                  <a:txBody>
                    <a:bodyPr/>
                    <a:lstStyle/>
                    <a:p>
                      <a:pPr algn="ctr" fontAlgn="b"/>
                      <a:r>
                        <a:rPr lang="hr-HR" sz="1000" u="none" strike="noStrike">
                          <a:solidFill>
                            <a:schemeClr val="tx1"/>
                          </a:solidFill>
                          <a:effectLst/>
                        </a:rPr>
                        <a:t>323.3</a:t>
                      </a:r>
                      <a:endParaRPr lang="hr-HR" sz="1000" b="0" i="0" u="none" strike="noStrike">
                        <a:solidFill>
                          <a:schemeClr val="tx1"/>
                        </a:solidFill>
                        <a:effectLst/>
                        <a:latin typeface="Calibri" charset="0"/>
                      </a:endParaRPr>
                    </a:p>
                  </a:txBody>
                  <a:tcPr marL="5269" marR="5269" marT="5269" marB="0" anchor="b"/>
                </a:tc>
                <a:tc>
                  <a:txBody>
                    <a:bodyPr/>
                    <a:lstStyle/>
                    <a:p>
                      <a:pPr algn="ctr" fontAlgn="b"/>
                      <a:r>
                        <a:rPr lang="hr-HR" sz="1000" u="none" strike="noStrike">
                          <a:solidFill>
                            <a:schemeClr val="tx1"/>
                          </a:solidFill>
                          <a:effectLst/>
                        </a:rPr>
                        <a:t>323.3</a:t>
                      </a:r>
                      <a:endParaRPr lang="hr-HR" sz="1000" b="0" i="0" u="none" strike="noStrike">
                        <a:solidFill>
                          <a:schemeClr val="tx1"/>
                        </a:solidFill>
                        <a:effectLst/>
                        <a:latin typeface="Calibri" charset="0"/>
                      </a:endParaRPr>
                    </a:p>
                  </a:txBody>
                  <a:tcPr marL="5269" marR="5269" marT="5269" marB="0" anchor="b"/>
                </a:tc>
                <a:tc>
                  <a:txBody>
                    <a:bodyPr/>
                    <a:lstStyle/>
                    <a:p>
                      <a:pPr algn="ctr" fontAlgn="b"/>
                      <a:r>
                        <a:rPr lang="hr-HR" sz="1000" u="none" strike="noStrike">
                          <a:solidFill>
                            <a:schemeClr val="tx1"/>
                          </a:solidFill>
                          <a:effectLst/>
                        </a:rPr>
                        <a:t>323.3</a:t>
                      </a:r>
                      <a:endParaRPr lang="hr-HR" sz="1000" b="0" i="0" u="none" strike="noStrike">
                        <a:solidFill>
                          <a:schemeClr val="tx1"/>
                        </a:solidFill>
                        <a:effectLst/>
                        <a:latin typeface="Calibri" charset="0"/>
                      </a:endParaRPr>
                    </a:p>
                  </a:txBody>
                  <a:tcPr marL="5269" marR="5269" marT="5269" marB="0" anchor="b"/>
                </a:tc>
                <a:tc>
                  <a:txBody>
                    <a:bodyPr/>
                    <a:lstStyle/>
                    <a:p>
                      <a:pPr algn="ctr" fontAlgn="b"/>
                      <a:r>
                        <a:rPr lang="hr-HR" sz="1000" u="none" strike="noStrike">
                          <a:solidFill>
                            <a:schemeClr val="tx1"/>
                          </a:solidFill>
                          <a:effectLst/>
                        </a:rPr>
                        <a:t>323.3</a:t>
                      </a:r>
                      <a:endParaRPr lang="hr-HR" sz="1000" b="0" i="0" u="none" strike="noStrike">
                        <a:solidFill>
                          <a:schemeClr val="tx1"/>
                        </a:solidFill>
                        <a:effectLst/>
                        <a:latin typeface="Calibri" charset="0"/>
                      </a:endParaRPr>
                    </a:p>
                  </a:txBody>
                  <a:tcPr marL="5269" marR="5269" marT="5269" marB="0" anchor="b"/>
                </a:tc>
                <a:tc>
                  <a:txBody>
                    <a:bodyPr/>
                    <a:lstStyle/>
                    <a:p>
                      <a:pPr algn="ctr" fontAlgn="b"/>
                      <a:r>
                        <a:rPr lang="hr-HR" sz="1000" u="none" strike="noStrike">
                          <a:solidFill>
                            <a:schemeClr val="tx1"/>
                          </a:solidFill>
                          <a:effectLst/>
                        </a:rPr>
                        <a:t>323.3</a:t>
                      </a:r>
                      <a:endParaRPr lang="hr-HR" sz="1000" b="0" i="0" u="none" strike="noStrike">
                        <a:solidFill>
                          <a:schemeClr val="tx1"/>
                        </a:solidFill>
                        <a:effectLst/>
                        <a:latin typeface="Calibri" charset="0"/>
                      </a:endParaRPr>
                    </a:p>
                  </a:txBody>
                  <a:tcPr marL="5269" marR="5269" marT="5269" marB="0" anchor="b"/>
                </a:tc>
                <a:tc>
                  <a:txBody>
                    <a:bodyPr/>
                    <a:lstStyle/>
                    <a:p>
                      <a:pPr algn="ctr" fontAlgn="b"/>
                      <a:r>
                        <a:rPr lang="hr-HR" sz="1000" u="none" strike="noStrike">
                          <a:solidFill>
                            <a:schemeClr val="tx1"/>
                          </a:solidFill>
                          <a:effectLst/>
                        </a:rPr>
                        <a:t>323.3</a:t>
                      </a:r>
                      <a:endParaRPr lang="hr-HR" sz="1000" b="0" i="0" u="none" strike="noStrike">
                        <a:solidFill>
                          <a:schemeClr val="tx1"/>
                        </a:solidFill>
                        <a:effectLst/>
                        <a:latin typeface="Calibri" charset="0"/>
                      </a:endParaRPr>
                    </a:p>
                  </a:txBody>
                  <a:tcPr marL="5269" marR="5269" marT="5269" marB="0" anchor="b"/>
                </a:tc>
                <a:tc>
                  <a:txBody>
                    <a:bodyPr/>
                    <a:lstStyle/>
                    <a:p>
                      <a:pPr algn="ctr" fontAlgn="b"/>
                      <a:r>
                        <a:rPr lang="hr-HR" sz="1000" u="none" strike="noStrike">
                          <a:solidFill>
                            <a:schemeClr val="tx1"/>
                          </a:solidFill>
                          <a:effectLst/>
                        </a:rPr>
                        <a:t>323.3</a:t>
                      </a:r>
                      <a:endParaRPr lang="hr-HR" sz="1000" b="0" i="0" u="none" strike="noStrike">
                        <a:solidFill>
                          <a:schemeClr val="tx1"/>
                        </a:solidFill>
                        <a:effectLst/>
                        <a:latin typeface="Calibri" charset="0"/>
                      </a:endParaRPr>
                    </a:p>
                  </a:txBody>
                  <a:tcPr marL="5269" marR="5269" marT="5269" marB="0" anchor="b"/>
                </a:tc>
                <a:tc>
                  <a:txBody>
                    <a:bodyPr/>
                    <a:lstStyle/>
                    <a:p>
                      <a:pPr algn="ctr" fontAlgn="b"/>
                      <a:r>
                        <a:rPr lang="hr-HR" sz="1000" u="none" strike="noStrike">
                          <a:solidFill>
                            <a:schemeClr val="tx1"/>
                          </a:solidFill>
                          <a:effectLst/>
                        </a:rPr>
                        <a:t>323.3</a:t>
                      </a:r>
                      <a:endParaRPr lang="hr-HR" sz="1000" b="0" i="0" u="none" strike="noStrike">
                        <a:solidFill>
                          <a:schemeClr val="tx1"/>
                        </a:solidFill>
                        <a:effectLst/>
                        <a:latin typeface="Calibri" charset="0"/>
                      </a:endParaRPr>
                    </a:p>
                  </a:txBody>
                  <a:tcPr marL="5269" marR="5269" marT="5269" marB="0" anchor="b"/>
                </a:tc>
                <a:extLst>
                  <a:ext uri="{0D108BD9-81ED-4DB2-BD59-A6C34878D82A}">
                    <a16:rowId xmlns:a16="http://schemas.microsoft.com/office/drawing/2014/main" val="10004"/>
                  </a:ext>
                </a:extLst>
              </a:tr>
              <a:tr h="238607">
                <a:tc>
                  <a:txBody>
                    <a:bodyPr/>
                    <a:lstStyle/>
                    <a:p>
                      <a:pPr algn="l" fontAlgn="b"/>
                      <a:r>
                        <a:rPr lang="mr-IN" sz="1000" u="none" strike="noStrike">
                          <a:solidFill>
                            <a:schemeClr val="tx1"/>
                          </a:solidFill>
                          <a:effectLst/>
                        </a:rPr>
                        <a:t>D/(D+E)</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0.21</a:t>
                      </a:r>
                      <a:endParaRPr lang="nb-NO" sz="1000" b="0" i="0" u="none" strike="noStrike">
                        <a:solidFill>
                          <a:schemeClr val="tx1"/>
                        </a:solidFill>
                        <a:effectLst/>
                        <a:latin typeface="Calibri" charset="0"/>
                      </a:endParaRPr>
                    </a:p>
                  </a:txBody>
                  <a:tcPr marL="5269" marR="5269" marT="5269" marB="0" anchor="b"/>
                </a:tc>
                <a:tc>
                  <a:txBody>
                    <a:bodyPr/>
                    <a:lstStyle/>
                    <a:p>
                      <a:pPr algn="ctr" fontAlgn="b"/>
                      <a:r>
                        <a:rPr lang="en-US" sz="1000" u="none" strike="noStrike">
                          <a:solidFill>
                            <a:schemeClr val="tx1"/>
                          </a:solidFill>
                          <a:effectLst/>
                        </a:rPr>
                        <a:t>0</a:t>
                      </a:r>
                      <a:endParaRPr lang="en-US" sz="1000" b="1"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0.1</a:t>
                      </a:r>
                      <a:endParaRPr lang="nb-NO" sz="1000" b="1"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0.2</a:t>
                      </a:r>
                      <a:endParaRPr lang="nb-NO" sz="1000" b="1"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0.3</a:t>
                      </a:r>
                      <a:endParaRPr lang="nb-NO" sz="1000" b="1"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0.4</a:t>
                      </a:r>
                      <a:endParaRPr lang="nb-NO" sz="1000" b="1"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0.5</a:t>
                      </a:r>
                      <a:endParaRPr lang="nb-NO" sz="1000" b="1"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0.6</a:t>
                      </a:r>
                      <a:endParaRPr lang="nb-NO" sz="1000" b="1"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0.7</a:t>
                      </a:r>
                      <a:endParaRPr lang="nb-NO" sz="1000" b="1"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0.8</a:t>
                      </a:r>
                      <a:endParaRPr lang="nb-NO" sz="1000" b="1"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0.9</a:t>
                      </a:r>
                      <a:endParaRPr lang="nb-NO" sz="1000" b="1" i="0" u="none" strike="noStrike">
                        <a:solidFill>
                          <a:schemeClr val="tx1"/>
                        </a:solidFill>
                        <a:effectLst/>
                        <a:latin typeface="Calibri" charset="0"/>
                      </a:endParaRPr>
                    </a:p>
                  </a:txBody>
                  <a:tcPr marL="5269" marR="5269" marT="5269" marB="0" anchor="b"/>
                </a:tc>
                <a:extLst>
                  <a:ext uri="{0D108BD9-81ED-4DB2-BD59-A6C34878D82A}">
                    <a16:rowId xmlns:a16="http://schemas.microsoft.com/office/drawing/2014/main" val="10005"/>
                  </a:ext>
                </a:extLst>
              </a:tr>
              <a:tr h="238607">
                <a:tc>
                  <a:txBody>
                    <a:bodyPr/>
                    <a:lstStyle/>
                    <a:p>
                      <a:pPr algn="l" fontAlgn="b"/>
                      <a:r>
                        <a:rPr lang="mr-IN" sz="1000" u="none" strike="noStrike">
                          <a:solidFill>
                            <a:schemeClr val="tx1"/>
                          </a:solidFill>
                          <a:effectLst/>
                        </a:rPr>
                        <a:t>D/E</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hr-HR" sz="1000" u="none" strike="noStrike">
                          <a:solidFill>
                            <a:schemeClr val="tx1"/>
                          </a:solidFill>
                          <a:effectLst/>
                        </a:rPr>
                        <a:t>0.26</a:t>
                      </a:r>
                      <a:endParaRPr lang="hr-HR" sz="1000" b="0"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0.00</a:t>
                      </a:r>
                      <a:endParaRPr lang="nb-NO" sz="1000" b="0"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0.11</a:t>
                      </a:r>
                      <a:endParaRPr lang="nb-NO" sz="1000" b="0"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0.25</a:t>
                      </a:r>
                      <a:endParaRPr lang="nb-NO" sz="1000" b="0"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0.43</a:t>
                      </a:r>
                      <a:endParaRPr lang="nb-NO" sz="1000" b="0"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0.67</a:t>
                      </a:r>
                      <a:endParaRPr lang="nb-NO" sz="1000" b="0"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1.00</a:t>
                      </a:r>
                      <a:endParaRPr lang="nb-NO" sz="1000" b="0"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1.50</a:t>
                      </a:r>
                      <a:endParaRPr lang="nb-NO" sz="1000" b="0" i="0" u="none" strike="noStrike">
                        <a:solidFill>
                          <a:schemeClr val="tx1"/>
                        </a:solidFill>
                        <a:effectLst/>
                        <a:latin typeface="Calibri" charset="0"/>
                      </a:endParaRPr>
                    </a:p>
                  </a:txBody>
                  <a:tcPr marL="5269" marR="5269" marT="5269" marB="0" anchor="b"/>
                </a:tc>
                <a:tc>
                  <a:txBody>
                    <a:bodyPr/>
                    <a:lstStyle/>
                    <a:p>
                      <a:pPr algn="ctr" fontAlgn="b"/>
                      <a:r>
                        <a:rPr lang="hr-HR" sz="1000" u="none" strike="noStrike">
                          <a:solidFill>
                            <a:schemeClr val="tx1"/>
                          </a:solidFill>
                          <a:effectLst/>
                        </a:rPr>
                        <a:t>2.33</a:t>
                      </a:r>
                      <a:endParaRPr lang="hr-HR" sz="1000" b="0" i="0" u="none" strike="noStrike">
                        <a:solidFill>
                          <a:schemeClr val="tx1"/>
                        </a:solidFill>
                        <a:effectLst/>
                        <a:latin typeface="Calibri" charset="0"/>
                      </a:endParaRPr>
                    </a:p>
                  </a:txBody>
                  <a:tcPr marL="5269" marR="5269" marT="5269" marB="0" anchor="b"/>
                </a:tc>
                <a:tc>
                  <a:txBody>
                    <a:bodyPr/>
                    <a:lstStyle/>
                    <a:p>
                      <a:pPr algn="ctr" fontAlgn="b"/>
                      <a:r>
                        <a:rPr lang="hr-HR" sz="1000" u="none" strike="noStrike">
                          <a:solidFill>
                            <a:schemeClr val="tx1"/>
                          </a:solidFill>
                          <a:effectLst/>
                        </a:rPr>
                        <a:t>4.00</a:t>
                      </a:r>
                      <a:endParaRPr lang="hr-HR" sz="1000" b="0" i="0" u="none" strike="noStrike">
                        <a:solidFill>
                          <a:schemeClr val="tx1"/>
                        </a:solidFill>
                        <a:effectLst/>
                        <a:latin typeface="Calibri" charset="0"/>
                      </a:endParaRPr>
                    </a:p>
                  </a:txBody>
                  <a:tcPr marL="5269" marR="5269" marT="5269" marB="0" anchor="b"/>
                </a:tc>
                <a:tc>
                  <a:txBody>
                    <a:bodyPr/>
                    <a:lstStyle/>
                    <a:p>
                      <a:pPr algn="ctr" fontAlgn="b"/>
                      <a:r>
                        <a:rPr lang="hr-HR" sz="1000" u="none" strike="noStrike">
                          <a:solidFill>
                            <a:schemeClr val="tx1"/>
                          </a:solidFill>
                          <a:effectLst/>
                        </a:rPr>
                        <a:t>9.00</a:t>
                      </a:r>
                      <a:endParaRPr lang="hr-HR" sz="1000" b="0" i="0" u="none" strike="noStrike">
                        <a:solidFill>
                          <a:schemeClr val="tx1"/>
                        </a:solidFill>
                        <a:effectLst/>
                        <a:latin typeface="Calibri" charset="0"/>
                      </a:endParaRPr>
                    </a:p>
                  </a:txBody>
                  <a:tcPr marL="5269" marR="5269" marT="5269" marB="0" anchor="b"/>
                </a:tc>
                <a:extLst>
                  <a:ext uri="{0D108BD9-81ED-4DB2-BD59-A6C34878D82A}">
                    <a16:rowId xmlns:a16="http://schemas.microsoft.com/office/drawing/2014/main" val="10006"/>
                  </a:ext>
                </a:extLst>
              </a:tr>
              <a:tr h="238607">
                <a:tc>
                  <a:txBody>
                    <a:bodyPr/>
                    <a:lstStyle/>
                    <a:p>
                      <a:pPr algn="l" fontAlgn="b"/>
                      <a:r>
                        <a:rPr lang="en-US" sz="1000" u="none" strike="noStrike">
                          <a:solidFill>
                            <a:schemeClr val="tx1"/>
                          </a:solidFill>
                          <a:effectLst/>
                        </a:rPr>
                        <a:t>Tax Rate</a:t>
                      </a:r>
                      <a:endParaRPr lang="en-US" sz="1000" b="0"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0.35</a:t>
                      </a:r>
                      <a:endParaRPr lang="nb-NO" sz="1000" b="0"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0.35</a:t>
                      </a:r>
                      <a:endParaRPr lang="nb-NO" sz="1000" b="0"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0.35</a:t>
                      </a:r>
                      <a:endParaRPr lang="nb-NO" sz="1000" b="0"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0.35</a:t>
                      </a:r>
                      <a:endParaRPr lang="nb-NO" sz="1000" b="0"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0.35</a:t>
                      </a:r>
                      <a:endParaRPr lang="nb-NO" sz="1000" b="0"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0.35</a:t>
                      </a:r>
                      <a:endParaRPr lang="nb-NO" sz="1000" b="0"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0.35</a:t>
                      </a:r>
                      <a:endParaRPr lang="nb-NO" sz="1000" b="0"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0.35</a:t>
                      </a:r>
                      <a:endParaRPr lang="nb-NO" sz="1000" b="0"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0.35</a:t>
                      </a:r>
                      <a:endParaRPr lang="nb-NO" sz="1000" b="0"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0.35</a:t>
                      </a:r>
                      <a:endParaRPr lang="nb-NO" sz="1000" b="0"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0.35</a:t>
                      </a:r>
                      <a:endParaRPr lang="nb-NO" sz="1000" b="0" i="0" u="none" strike="noStrike">
                        <a:solidFill>
                          <a:schemeClr val="tx1"/>
                        </a:solidFill>
                        <a:effectLst/>
                        <a:latin typeface="Calibri" charset="0"/>
                      </a:endParaRPr>
                    </a:p>
                  </a:txBody>
                  <a:tcPr marL="5269" marR="5269" marT="5269" marB="0" anchor="b"/>
                </a:tc>
                <a:extLst>
                  <a:ext uri="{0D108BD9-81ED-4DB2-BD59-A6C34878D82A}">
                    <a16:rowId xmlns:a16="http://schemas.microsoft.com/office/drawing/2014/main" val="10007"/>
                  </a:ext>
                </a:extLst>
              </a:tr>
              <a:tr h="238607">
                <a:tc>
                  <a:txBody>
                    <a:bodyPr/>
                    <a:lstStyle/>
                    <a:p>
                      <a:pPr algn="l" fontAlgn="b"/>
                      <a:r>
                        <a:rPr lang="en-US" sz="1000" u="none" strike="noStrike">
                          <a:solidFill>
                            <a:schemeClr val="tx1"/>
                          </a:solidFill>
                          <a:effectLst/>
                        </a:rPr>
                        <a:t>Beta</a:t>
                      </a:r>
                      <a:endParaRPr lang="en-US" sz="1000" b="0"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0.65</a:t>
                      </a:r>
                      <a:endParaRPr lang="nb-NO" sz="1000" b="0"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0.55</a:t>
                      </a:r>
                      <a:endParaRPr lang="nb-NO" sz="1000" b="0"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0.59</a:t>
                      </a:r>
                      <a:endParaRPr lang="nb-NO" sz="1000" b="0"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0.64</a:t>
                      </a:r>
                      <a:endParaRPr lang="nb-NO" sz="1000" b="0"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0.71</a:t>
                      </a:r>
                      <a:endParaRPr lang="nb-NO" sz="1000" b="0" i="0" u="none" strike="noStrike">
                        <a:solidFill>
                          <a:schemeClr val="tx1"/>
                        </a:solidFill>
                        <a:effectLst/>
                        <a:latin typeface="Calibri" charset="0"/>
                      </a:endParaRPr>
                    </a:p>
                  </a:txBody>
                  <a:tcPr marL="5269" marR="5269" marT="5269" marB="0" anchor="b"/>
                </a:tc>
                <a:tc>
                  <a:txBody>
                    <a:bodyPr/>
                    <a:lstStyle/>
                    <a:p>
                      <a:pPr algn="ctr" fontAlgn="b"/>
                      <a:r>
                        <a:rPr lang="fi-FI" sz="1000" u="none" strike="noStrike">
                          <a:solidFill>
                            <a:schemeClr val="tx1"/>
                          </a:solidFill>
                          <a:effectLst/>
                        </a:rPr>
                        <a:t>0.79</a:t>
                      </a:r>
                      <a:endParaRPr lang="fi-FI" sz="1000" b="0"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0.91</a:t>
                      </a:r>
                      <a:endParaRPr lang="nb-NO" sz="1000" b="0"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1.10</a:t>
                      </a:r>
                      <a:endParaRPr lang="nb-NO" sz="1000" b="0"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1.40</a:t>
                      </a:r>
                      <a:endParaRPr lang="nb-NO" sz="1000" b="0" i="0" u="none" strike="noStrike">
                        <a:solidFill>
                          <a:schemeClr val="tx1"/>
                        </a:solidFill>
                        <a:effectLst/>
                        <a:latin typeface="Calibri" charset="0"/>
                      </a:endParaRPr>
                    </a:p>
                  </a:txBody>
                  <a:tcPr marL="5269" marR="5269" marT="5269" marB="0" anchor="b"/>
                </a:tc>
                <a:tc>
                  <a:txBody>
                    <a:bodyPr/>
                    <a:lstStyle/>
                    <a:p>
                      <a:pPr algn="ctr" fontAlgn="b"/>
                      <a:r>
                        <a:rPr lang="hr-HR" sz="1000" u="none" strike="noStrike">
                          <a:solidFill>
                            <a:schemeClr val="tx1"/>
                          </a:solidFill>
                          <a:effectLst/>
                        </a:rPr>
                        <a:t>2.00</a:t>
                      </a:r>
                      <a:endParaRPr lang="hr-HR" sz="1000" b="0" i="0" u="none" strike="noStrike">
                        <a:solidFill>
                          <a:schemeClr val="tx1"/>
                        </a:solidFill>
                        <a:effectLst/>
                        <a:latin typeface="Calibri" charset="0"/>
                      </a:endParaRPr>
                    </a:p>
                  </a:txBody>
                  <a:tcPr marL="5269" marR="5269" marT="5269" marB="0" anchor="b"/>
                </a:tc>
                <a:tc>
                  <a:txBody>
                    <a:bodyPr/>
                    <a:lstStyle/>
                    <a:p>
                      <a:pPr algn="ctr" fontAlgn="b"/>
                      <a:r>
                        <a:rPr lang="hr-HR" sz="1000" u="none" strike="noStrike">
                          <a:solidFill>
                            <a:schemeClr val="tx1"/>
                          </a:solidFill>
                          <a:effectLst/>
                        </a:rPr>
                        <a:t>3.80</a:t>
                      </a:r>
                      <a:endParaRPr lang="hr-HR" sz="1000" b="0" i="0" u="none" strike="noStrike">
                        <a:solidFill>
                          <a:schemeClr val="tx1"/>
                        </a:solidFill>
                        <a:effectLst/>
                        <a:latin typeface="Calibri" charset="0"/>
                      </a:endParaRPr>
                    </a:p>
                  </a:txBody>
                  <a:tcPr marL="5269" marR="5269" marT="5269" marB="0" anchor="b"/>
                </a:tc>
                <a:extLst>
                  <a:ext uri="{0D108BD9-81ED-4DB2-BD59-A6C34878D82A}">
                    <a16:rowId xmlns:a16="http://schemas.microsoft.com/office/drawing/2014/main" val="10008"/>
                  </a:ext>
                </a:extLst>
              </a:tr>
              <a:tr h="238607">
                <a:tc>
                  <a:txBody>
                    <a:bodyPr/>
                    <a:lstStyle/>
                    <a:p>
                      <a:pPr algn="l" fontAlgn="b"/>
                      <a:r>
                        <a:rPr lang="en-US" sz="1000" u="none" strike="noStrike">
                          <a:solidFill>
                            <a:schemeClr val="tx1"/>
                          </a:solidFill>
                          <a:effectLst/>
                        </a:rPr>
                        <a:t>Unlevered Beta</a:t>
                      </a:r>
                      <a:endParaRPr lang="en-US" sz="1000" b="0"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0.55</a:t>
                      </a:r>
                      <a:endParaRPr lang="nb-NO" sz="1000" b="0"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0.55</a:t>
                      </a:r>
                      <a:endParaRPr lang="nb-NO" sz="1000" b="0"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0.55</a:t>
                      </a:r>
                      <a:endParaRPr lang="nb-NO" sz="1000" b="0"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0.55</a:t>
                      </a:r>
                      <a:endParaRPr lang="nb-NO" sz="1000" b="0"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0.55</a:t>
                      </a:r>
                      <a:endParaRPr lang="nb-NO" sz="1000" b="0"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0.55</a:t>
                      </a:r>
                      <a:endParaRPr lang="nb-NO" sz="1000" b="0"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0.55</a:t>
                      </a:r>
                      <a:endParaRPr lang="nb-NO" sz="1000" b="0"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0.55</a:t>
                      </a:r>
                      <a:endParaRPr lang="nb-NO" sz="1000" b="0"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0.55</a:t>
                      </a:r>
                      <a:endParaRPr lang="nb-NO" sz="1000" b="0"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0.55</a:t>
                      </a:r>
                      <a:endParaRPr lang="nb-NO" sz="1000" b="0"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0.55</a:t>
                      </a:r>
                      <a:endParaRPr lang="nb-NO" sz="1000" b="0" i="0" u="none" strike="noStrike">
                        <a:solidFill>
                          <a:schemeClr val="tx1"/>
                        </a:solidFill>
                        <a:effectLst/>
                        <a:latin typeface="Calibri" charset="0"/>
                      </a:endParaRPr>
                    </a:p>
                  </a:txBody>
                  <a:tcPr marL="5269" marR="5269" marT="5269" marB="0" anchor="b"/>
                </a:tc>
                <a:extLst>
                  <a:ext uri="{0D108BD9-81ED-4DB2-BD59-A6C34878D82A}">
                    <a16:rowId xmlns:a16="http://schemas.microsoft.com/office/drawing/2014/main" val="10009"/>
                  </a:ext>
                </a:extLst>
              </a:tr>
              <a:tr h="238607">
                <a:tc>
                  <a:txBody>
                    <a:bodyPr/>
                    <a:lstStyle/>
                    <a:p>
                      <a:pPr algn="l" fontAlgn="b"/>
                      <a:r>
                        <a:rPr lang="en-US" sz="1000" u="none" strike="noStrike">
                          <a:solidFill>
                            <a:schemeClr val="tx1"/>
                          </a:solidFill>
                          <a:effectLst/>
                        </a:rPr>
                        <a:t>30-Year T-Bond YTM</a:t>
                      </a:r>
                      <a:endParaRPr lang="en-US"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3.00%</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3.00%</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3.00%</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3.00%</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3.00%</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3.00%</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3.00%</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3.00%</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3.00%</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3.00%</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3.00%</a:t>
                      </a:r>
                      <a:endParaRPr lang="mr-IN" sz="1000" b="0" i="0" u="none" strike="noStrike">
                        <a:solidFill>
                          <a:schemeClr val="tx1"/>
                        </a:solidFill>
                        <a:effectLst/>
                        <a:latin typeface="Calibri" charset="0"/>
                      </a:endParaRPr>
                    </a:p>
                  </a:txBody>
                  <a:tcPr marL="5269" marR="5269" marT="5269" marB="0" anchor="b"/>
                </a:tc>
                <a:extLst>
                  <a:ext uri="{0D108BD9-81ED-4DB2-BD59-A6C34878D82A}">
                    <a16:rowId xmlns:a16="http://schemas.microsoft.com/office/drawing/2014/main" val="10010"/>
                  </a:ext>
                </a:extLst>
              </a:tr>
              <a:tr h="238607">
                <a:tc>
                  <a:txBody>
                    <a:bodyPr/>
                    <a:lstStyle/>
                    <a:p>
                      <a:pPr algn="l" fontAlgn="b"/>
                      <a:r>
                        <a:rPr lang="en-US" sz="1000" u="none" strike="noStrike">
                          <a:solidFill>
                            <a:schemeClr val="tx1"/>
                          </a:solidFill>
                          <a:effectLst/>
                        </a:rPr>
                        <a:t>Market Risk Premium</a:t>
                      </a:r>
                      <a:endParaRPr lang="en-US"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5.00%</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5.00%</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5.00%</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5.00%</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5.00%</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5.00%</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5.00%</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5.00%</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5.00%</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5.00%</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5.00%</a:t>
                      </a:r>
                      <a:endParaRPr lang="mr-IN" sz="1000" b="0" i="0" u="none" strike="noStrike">
                        <a:solidFill>
                          <a:schemeClr val="tx1"/>
                        </a:solidFill>
                        <a:effectLst/>
                        <a:latin typeface="Calibri" charset="0"/>
                      </a:endParaRPr>
                    </a:p>
                  </a:txBody>
                  <a:tcPr marL="5269" marR="5269" marT="5269" marB="0" anchor="b"/>
                </a:tc>
                <a:extLst>
                  <a:ext uri="{0D108BD9-81ED-4DB2-BD59-A6C34878D82A}">
                    <a16:rowId xmlns:a16="http://schemas.microsoft.com/office/drawing/2014/main" val="10011"/>
                  </a:ext>
                </a:extLst>
              </a:tr>
              <a:tr h="238607">
                <a:tc>
                  <a:txBody>
                    <a:bodyPr/>
                    <a:lstStyle/>
                    <a:p>
                      <a:pPr algn="l" fontAlgn="b"/>
                      <a:r>
                        <a:rPr lang="en-US" sz="1000" u="none" strike="noStrike">
                          <a:solidFill>
                            <a:schemeClr val="tx1"/>
                          </a:solidFill>
                          <a:effectLst/>
                        </a:rPr>
                        <a:t>Cost of Equity</a:t>
                      </a:r>
                      <a:endParaRPr lang="en-US"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6.25%</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5.77%</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5.97%</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6.22%</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6.55%</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6.97%</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7.57%</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8.48%</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9.98%</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12.98%</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21.99%</a:t>
                      </a:r>
                      <a:endParaRPr lang="mr-IN" sz="1000" b="0" i="0" u="none" strike="noStrike">
                        <a:solidFill>
                          <a:schemeClr val="tx1"/>
                        </a:solidFill>
                        <a:effectLst/>
                        <a:latin typeface="Calibri" charset="0"/>
                      </a:endParaRPr>
                    </a:p>
                  </a:txBody>
                  <a:tcPr marL="5269" marR="5269" marT="5269" marB="0" anchor="b"/>
                </a:tc>
                <a:extLst>
                  <a:ext uri="{0D108BD9-81ED-4DB2-BD59-A6C34878D82A}">
                    <a16:rowId xmlns:a16="http://schemas.microsoft.com/office/drawing/2014/main" val="10012"/>
                  </a:ext>
                </a:extLst>
              </a:tr>
              <a:tr h="238607">
                <a:tc>
                  <a:txBody>
                    <a:bodyPr/>
                    <a:lstStyle/>
                    <a:p>
                      <a:pPr algn="l" fontAlgn="b"/>
                      <a:r>
                        <a:rPr lang="en-US" sz="1000" u="none" strike="noStrike">
                          <a:solidFill>
                            <a:schemeClr val="tx1"/>
                          </a:solidFill>
                          <a:effectLst/>
                        </a:rPr>
                        <a:t>EBIT</a:t>
                      </a:r>
                      <a:endParaRPr lang="en-US" sz="1000" b="0" i="0" u="none" strike="noStrike">
                        <a:solidFill>
                          <a:schemeClr val="tx1"/>
                        </a:solidFill>
                        <a:effectLst/>
                        <a:latin typeface="Calibri" charset="0"/>
                      </a:endParaRPr>
                    </a:p>
                  </a:txBody>
                  <a:tcPr marL="5269" marR="5269" marT="5269" marB="0" anchor="b"/>
                </a:tc>
                <a:tc>
                  <a:txBody>
                    <a:bodyPr/>
                    <a:lstStyle/>
                    <a:p>
                      <a:pPr algn="ctr" fontAlgn="b"/>
                      <a:r>
                        <a:rPr lang="hr-HR" sz="1000" u="none" strike="noStrike">
                          <a:solidFill>
                            <a:schemeClr val="tx1"/>
                          </a:solidFill>
                          <a:effectLst/>
                        </a:rPr>
                        <a:t>22.76</a:t>
                      </a:r>
                      <a:endParaRPr lang="hr-HR" sz="1000" b="0" i="0" u="none" strike="noStrike">
                        <a:solidFill>
                          <a:schemeClr val="tx1"/>
                        </a:solidFill>
                        <a:effectLst/>
                        <a:latin typeface="Calibri" charset="0"/>
                      </a:endParaRPr>
                    </a:p>
                  </a:txBody>
                  <a:tcPr marL="5269" marR="5269" marT="5269" marB="0" anchor="b"/>
                </a:tc>
                <a:tc>
                  <a:txBody>
                    <a:bodyPr/>
                    <a:lstStyle/>
                    <a:p>
                      <a:pPr algn="ctr" fontAlgn="b"/>
                      <a:r>
                        <a:rPr lang="hr-HR" sz="1000" u="none" strike="noStrike">
                          <a:solidFill>
                            <a:schemeClr val="tx1"/>
                          </a:solidFill>
                          <a:effectLst/>
                        </a:rPr>
                        <a:t>22.76</a:t>
                      </a:r>
                      <a:endParaRPr lang="hr-HR" sz="1000" b="0" i="0" u="none" strike="noStrike">
                        <a:solidFill>
                          <a:schemeClr val="tx1"/>
                        </a:solidFill>
                        <a:effectLst/>
                        <a:latin typeface="Calibri" charset="0"/>
                      </a:endParaRPr>
                    </a:p>
                  </a:txBody>
                  <a:tcPr marL="5269" marR="5269" marT="5269" marB="0" anchor="b"/>
                </a:tc>
                <a:tc>
                  <a:txBody>
                    <a:bodyPr/>
                    <a:lstStyle/>
                    <a:p>
                      <a:pPr algn="ctr" fontAlgn="b"/>
                      <a:r>
                        <a:rPr lang="hr-HR" sz="1000" u="none" strike="noStrike">
                          <a:solidFill>
                            <a:schemeClr val="tx1"/>
                          </a:solidFill>
                          <a:effectLst/>
                        </a:rPr>
                        <a:t>22.76</a:t>
                      </a:r>
                      <a:endParaRPr lang="hr-HR" sz="1000" b="0" i="0" u="none" strike="noStrike">
                        <a:solidFill>
                          <a:schemeClr val="tx1"/>
                        </a:solidFill>
                        <a:effectLst/>
                        <a:latin typeface="Calibri" charset="0"/>
                      </a:endParaRPr>
                    </a:p>
                  </a:txBody>
                  <a:tcPr marL="5269" marR="5269" marT="5269" marB="0" anchor="b"/>
                </a:tc>
                <a:tc>
                  <a:txBody>
                    <a:bodyPr/>
                    <a:lstStyle/>
                    <a:p>
                      <a:pPr algn="ctr" fontAlgn="b"/>
                      <a:r>
                        <a:rPr lang="hr-HR" sz="1000" u="none" strike="noStrike">
                          <a:solidFill>
                            <a:schemeClr val="tx1"/>
                          </a:solidFill>
                          <a:effectLst/>
                        </a:rPr>
                        <a:t>22.76</a:t>
                      </a:r>
                      <a:endParaRPr lang="hr-HR" sz="1000" b="0" i="0" u="none" strike="noStrike">
                        <a:solidFill>
                          <a:schemeClr val="tx1"/>
                        </a:solidFill>
                        <a:effectLst/>
                        <a:latin typeface="Calibri" charset="0"/>
                      </a:endParaRPr>
                    </a:p>
                  </a:txBody>
                  <a:tcPr marL="5269" marR="5269" marT="5269" marB="0" anchor="b"/>
                </a:tc>
                <a:tc>
                  <a:txBody>
                    <a:bodyPr/>
                    <a:lstStyle/>
                    <a:p>
                      <a:pPr algn="ctr" fontAlgn="b"/>
                      <a:r>
                        <a:rPr lang="hr-HR" sz="1000" u="none" strike="noStrike">
                          <a:solidFill>
                            <a:schemeClr val="tx1"/>
                          </a:solidFill>
                          <a:effectLst/>
                        </a:rPr>
                        <a:t>22.76</a:t>
                      </a:r>
                      <a:endParaRPr lang="hr-HR" sz="1000" b="0" i="0" u="none" strike="noStrike">
                        <a:solidFill>
                          <a:schemeClr val="tx1"/>
                        </a:solidFill>
                        <a:effectLst/>
                        <a:latin typeface="Calibri" charset="0"/>
                      </a:endParaRPr>
                    </a:p>
                  </a:txBody>
                  <a:tcPr marL="5269" marR="5269" marT="5269" marB="0" anchor="b"/>
                </a:tc>
                <a:tc>
                  <a:txBody>
                    <a:bodyPr/>
                    <a:lstStyle/>
                    <a:p>
                      <a:pPr algn="ctr" fontAlgn="b"/>
                      <a:r>
                        <a:rPr lang="hr-HR" sz="1000" u="none" strike="noStrike">
                          <a:solidFill>
                            <a:schemeClr val="tx1"/>
                          </a:solidFill>
                          <a:effectLst/>
                        </a:rPr>
                        <a:t>22.76</a:t>
                      </a:r>
                      <a:endParaRPr lang="hr-HR" sz="1000" b="0" i="0" u="none" strike="noStrike">
                        <a:solidFill>
                          <a:schemeClr val="tx1"/>
                        </a:solidFill>
                        <a:effectLst/>
                        <a:latin typeface="Calibri" charset="0"/>
                      </a:endParaRPr>
                    </a:p>
                  </a:txBody>
                  <a:tcPr marL="5269" marR="5269" marT="5269" marB="0" anchor="b"/>
                </a:tc>
                <a:tc>
                  <a:txBody>
                    <a:bodyPr/>
                    <a:lstStyle/>
                    <a:p>
                      <a:pPr algn="ctr" fontAlgn="b"/>
                      <a:r>
                        <a:rPr lang="hr-HR" sz="1000" u="none" strike="noStrike">
                          <a:solidFill>
                            <a:schemeClr val="tx1"/>
                          </a:solidFill>
                          <a:effectLst/>
                        </a:rPr>
                        <a:t>22.76</a:t>
                      </a:r>
                      <a:endParaRPr lang="hr-HR" sz="1000" b="0" i="0" u="none" strike="noStrike">
                        <a:solidFill>
                          <a:schemeClr val="tx1"/>
                        </a:solidFill>
                        <a:effectLst/>
                        <a:latin typeface="Calibri" charset="0"/>
                      </a:endParaRPr>
                    </a:p>
                  </a:txBody>
                  <a:tcPr marL="5269" marR="5269" marT="5269" marB="0" anchor="b"/>
                </a:tc>
                <a:tc>
                  <a:txBody>
                    <a:bodyPr/>
                    <a:lstStyle/>
                    <a:p>
                      <a:pPr algn="ctr" fontAlgn="b"/>
                      <a:r>
                        <a:rPr lang="hr-HR" sz="1000" u="none" strike="noStrike">
                          <a:solidFill>
                            <a:schemeClr val="tx1"/>
                          </a:solidFill>
                          <a:effectLst/>
                        </a:rPr>
                        <a:t>22.76</a:t>
                      </a:r>
                      <a:endParaRPr lang="hr-HR" sz="1000" b="0" i="0" u="none" strike="noStrike">
                        <a:solidFill>
                          <a:schemeClr val="tx1"/>
                        </a:solidFill>
                        <a:effectLst/>
                        <a:latin typeface="Calibri" charset="0"/>
                      </a:endParaRPr>
                    </a:p>
                  </a:txBody>
                  <a:tcPr marL="5269" marR="5269" marT="5269" marB="0" anchor="b"/>
                </a:tc>
                <a:tc>
                  <a:txBody>
                    <a:bodyPr/>
                    <a:lstStyle/>
                    <a:p>
                      <a:pPr algn="ctr" fontAlgn="b"/>
                      <a:r>
                        <a:rPr lang="hr-HR" sz="1000" u="none" strike="noStrike">
                          <a:solidFill>
                            <a:schemeClr val="tx1"/>
                          </a:solidFill>
                          <a:effectLst/>
                        </a:rPr>
                        <a:t>22.76</a:t>
                      </a:r>
                      <a:endParaRPr lang="hr-HR" sz="1000" b="0" i="0" u="none" strike="noStrike">
                        <a:solidFill>
                          <a:schemeClr val="tx1"/>
                        </a:solidFill>
                        <a:effectLst/>
                        <a:latin typeface="Calibri" charset="0"/>
                      </a:endParaRPr>
                    </a:p>
                  </a:txBody>
                  <a:tcPr marL="5269" marR="5269" marT="5269" marB="0" anchor="b"/>
                </a:tc>
                <a:tc>
                  <a:txBody>
                    <a:bodyPr/>
                    <a:lstStyle/>
                    <a:p>
                      <a:pPr algn="ctr" fontAlgn="b"/>
                      <a:r>
                        <a:rPr lang="hr-HR" sz="1000" u="none" strike="noStrike">
                          <a:solidFill>
                            <a:schemeClr val="tx1"/>
                          </a:solidFill>
                          <a:effectLst/>
                        </a:rPr>
                        <a:t>22.76</a:t>
                      </a:r>
                      <a:endParaRPr lang="hr-HR" sz="1000" b="0" i="0" u="none" strike="noStrike">
                        <a:solidFill>
                          <a:schemeClr val="tx1"/>
                        </a:solidFill>
                        <a:effectLst/>
                        <a:latin typeface="Calibri" charset="0"/>
                      </a:endParaRPr>
                    </a:p>
                  </a:txBody>
                  <a:tcPr marL="5269" marR="5269" marT="5269" marB="0" anchor="b"/>
                </a:tc>
                <a:tc>
                  <a:txBody>
                    <a:bodyPr/>
                    <a:lstStyle/>
                    <a:p>
                      <a:pPr algn="ctr" fontAlgn="b"/>
                      <a:r>
                        <a:rPr lang="hr-HR" sz="1000" u="none" strike="noStrike">
                          <a:solidFill>
                            <a:schemeClr val="tx1"/>
                          </a:solidFill>
                          <a:effectLst/>
                        </a:rPr>
                        <a:t>22.76</a:t>
                      </a:r>
                      <a:endParaRPr lang="hr-HR" sz="1000" b="0" i="0" u="none" strike="noStrike">
                        <a:solidFill>
                          <a:schemeClr val="tx1"/>
                        </a:solidFill>
                        <a:effectLst/>
                        <a:latin typeface="Calibri" charset="0"/>
                      </a:endParaRPr>
                    </a:p>
                  </a:txBody>
                  <a:tcPr marL="5269" marR="5269" marT="5269" marB="0" anchor="b"/>
                </a:tc>
                <a:extLst>
                  <a:ext uri="{0D108BD9-81ED-4DB2-BD59-A6C34878D82A}">
                    <a16:rowId xmlns:a16="http://schemas.microsoft.com/office/drawing/2014/main" val="10013"/>
                  </a:ext>
                </a:extLst>
              </a:tr>
              <a:tr h="238607">
                <a:tc>
                  <a:txBody>
                    <a:bodyPr/>
                    <a:lstStyle/>
                    <a:p>
                      <a:pPr algn="l" fontAlgn="b"/>
                      <a:r>
                        <a:rPr lang="en-US" sz="1000" u="none" strike="noStrike">
                          <a:solidFill>
                            <a:schemeClr val="tx1"/>
                          </a:solidFill>
                          <a:effectLst/>
                        </a:rPr>
                        <a:t>Likely Interest Rate</a:t>
                      </a:r>
                      <a:endParaRPr lang="en-US" sz="1000" b="0" i="0" u="none" strike="noStrike">
                        <a:solidFill>
                          <a:schemeClr val="tx1"/>
                        </a:solidFill>
                        <a:effectLst/>
                        <a:latin typeface="Calibri" charset="0"/>
                      </a:endParaRPr>
                    </a:p>
                  </a:txBody>
                  <a:tcPr marL="5269" marR="5269" marT="5269" marB="0" anchor="b"/>
                </a:tc>
                <a:tc>
                  <a:txBody>
                    <a:bodyPr/>
                    <a:lstStyle/>
                    <a:p>
                      <a:pPr algn="ctr" fontAlgn="b"/>
                      <a:endParaRPr lang="en-US"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3.20%</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3.20%</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3.20%</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3.50%</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4.00%</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4.25%</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4.50%</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5.00%</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7.25%</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9.00%</a:t>
                      </a:r>
                      <a:endParaRPr lang="mr-IN" sz="1000" b="0" i="0" u="none" strike="noStrike">
                        <a:solidFill>
                          <a:schemeClr val="tx1"/>
                        </a:solidFill>
                        <a:effectLst/>
                        <a:latin typeface="Calibri" charset="0"/>
                      </a:endParaRPr>
                    </a:p>
                  </a:txBody>
                  <a:tcPr marL="5269" marR="5269" marT="5269" marB="0" anchor="b"/>
                </a:tc>
                <a:extLst>
                  <a:ext uri="{0D108BD9-81ED-4DB2-BD59-A6C34878D82A}">
                    <a16:rowId xmlns:a16="http://schemas.microsoft.com/office/drawing/2014/main" val="10014"/>
                  </a:ext>
                </a:extLst>
              </a:tr>
              <a:tr h="238607">
                <a:tc>
                  <a:txBody>
                    <a:bodyPr/>
                    <a:lstStyle/>
                    <a:p>
                      <a:pPr algn="l" fontAlgn="b"/>
                      <a:r>
                        <a:rPr lang="en-US" sz="1000" u="none" strike="noStrike">
                          <a:solidFill>
                            <a:schemeClr val="tx1"/>
                          </a:solidFill>
                          <a:effectLst/>
                        </a:rPr>
                        <a:t>Interest Expense</a:t>
                      </a:r>
                      <a:endParaRPr lang="en-US" sz="1000" b="0" i="0" u="none" strike="noStrike">
                        <a:solidFill>
                          <a:schemeClr val="tx1"/>
                        </a:solidFill>
                        <a:effectLst/>
                        <a:latin typeface="Calibri" charset="0"/>
                      </a:endParaRPr>
                    </a:p>
                  </a:txBody>
                  <a:tcPr marL="5269" marR="5269" marT="5269" marB="0" anchor="b"/>
                </a:tc>
                <a:tc>
                  <a:txBody>
                    <a:bodyPr/>
                    <a:lstStyle/>
                    <a:p>
                      <a:pPr algn="ctr" fontAlgn="b"/>
                      <a:r>
                        <a:rPr lang="hr-HR" sz="1000" u="none" strike="noStrike">
                          <a:solidFill>
                            <a:schemeClr val="tx1"/>
                          </a:solidFill>
                          <a:effectLst/>
                        </a:rPr>
                        <a:t>2.37</a:t>
                      </a:r>
                      <a:endParaRPr lang="hr-HR" sz="1000" b="0" i="0" u="none" strike="noStrike">
                        <a:solidFill>
                          <a:schemeClr val="tx1"/>
                        </a:solidFill>
                        <a:effectLst/>
                        <a:latin typeface="Calibri" charset="0"/>
                      </a:endParaRPr>
                    </a:p>
                  </a:txBody>
                  <a:tcPr marL="5269" marR="5269" marT="5269" marB="0" anchor="b"/>
                </a:tc>
                <a:tc>
                  <a:txBody>
                    <a:bodyPr/>
                    <a:lstStyle/>
                    <a:p>
                      <a:pPr algn="ctr" fontAlgn="b"/>
                      <a:r>
                        <a:rPr lang="en-US" sz="1000" u="none" strike="noStrike">
                          <a:solidFill>
                            <a:schemeClr val="tx1"/>
                          </a:solidFill>
                          <a:effectLst/>
                        </a:rPr>
                        <a:t>0</a:t>
                      </a:r>
                      <a:endParaRPr lang="en-US" sz="1000" b="0"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1.03</a:t>
                      </a:r>
                      <a:endParaRPr lang="nb-NO" sz="1000" b="0" i="0" u="none" strike="noStrike">
                        <a:solidFill>
                          <a:schemeClr val="tx1"/>
                        </a:solidFill>
                        <a:effectLst/>
                        <a:latin typeface="Calibri" charset="0"/>
                      </a:endParaRPr>
                    </a:p>
                  </a:txBody>
                  <a:tcPr marL="5269" marR="5269" marT="5269" marB="0" anchor="b"/>
                </a:tc>
                <a:tc>
                  <a:txBody>
                    <a:bodyPr/>
                    <a:lstStyle/>
                    <a:p>
                      <a:pPr algn="ctr" fontAlgn="b"/>
                      <a:r>
                        <a:rPr lang="hr-HR" sz="1000" u="none" strike="noStrike">
                          <a:solidFill>
                            <a:schemeClr val="tx1"/>
                          </a:solidFill>
                          <a:effectLst/>
                        </a:rPr>
                        <a:t>2.07</a:t>
                      </a:r>
                      <a:endParaRPr lang="hr-HR" sz="1000" b="0" i="0" u="none" strike="noStrike">
                        <a:solidFill>
                          <a:schemeClr val="tx1"/>
                        </a:solidFill>
                        <a:effectLst/>
                        <a:latin typeface="Calibri" charset="0"/>
                      </a:endParaRPr>
                    </a:p>
                  </a:txBody>
                  <a:tcPr marL="5269" marR="5269" marT="5269" marB="0" anchor="b"/>
                </a:tc>
                <a:tc>
                  <a:txBody>
                    <a:bodyPr/>
                    <a:lstStyle/>
                    <a:p>
                      <a:pPr algn="ctr" fontAlgn="b"/>
                      <a:r>
                        <a:rPr lang="uk-UA" sz="1000" u="none" strike="noStrike">
                          <a:solidFill>
                            <a:schemeClr val="tx1"/>
                          </a:solidFill>
                          <a:effectLst/>
                        </a:rPr>
                        <a:t>3.39</a:t>
                      </a:r>
                      <a:endParaRPr lang="uk-UA" sz="1000" b="0"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5.17</a:t>
                      </a:r>
                      <a:endParaRPr lang="nb-NO" sz="1000" b="0" i="0" u="none" strike="noStrike">
                        <a:solidFill>
                          <a:schemeClr val="tx1"/>
                        </a:solidFill>
                        <a:effectLst/>
                        <a:latin typeface="Calibri" charset="0"/>
                      </a:endParaRPr>
                    </a:p>
                  </a:txBody>
                  <a:tcPr marL="5269" marR="5269" marT="5269" marB="0" anchor="b"/>
                </a:tc>
                <a:tc>
                  <a:txBody>
                    <a:bodyPr/>
                    <a:lstStyle/>
                    <a:p>
                      <a:pPr algn="ctr" fontAlgn="b"/>
                      <a:r>
                        <a:rPr lang="fi-FI" sz="1000" u="none" strike="noStrike">
                          <a:solidFill>
                            <a:schemeClr val="tx1"/>
                          </a:solidFill>
                          <a:effectLst/>
                        </a:rPr>
                        <a:t>6.87</a:t>
                      </a:r>
                      <a:endParaRPr lang="fi-FI" sz="1000" b="0" i="0" u="none" strike="noStrike">
                        <a:solidFill>
                          <a:schemeClr val="tx1"/>
                        </a:solidFill>
                        <a:effectLst/>
                        <a:latin typeface="Calibri" charset="0"/>
                      </a:endParaRPr>
                    </a:p>
                  </a:txBody>
                  <a:tcPr marL="5269" marR="5269" marT="5269" marB="0" anchor="b"/>
                </a:tc>
                <a:tc>
                  <a:txBody>
                    <a:bodyPr/>
                    <a:lstStyle/>
                    <a:p>
                      <a:pPr algn="ctr" fontAlgn="b"/>
                      <a:r>
                        <a:rPr lang="hr-HR" sz="1000" u="none" strike="noStrike">
                          <a:solidFill>
                            <a:schemeClr val="tx1"/>
                          </a:solidFill>
                          <a:effectLst/>
                        </a:rPr>
                        <a:t>8.73</a:t>
                      </a:r>
                      <a:endParaRPr lang="hr-HR" sz="1000" b="0"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11.32</a:t>
                      </a:r>
                      <a:endParaRPr lang="nb-NO" sz="1000" b="0" i="0" u="none" strike="noStrike">
                        <a:solidFill>
                          <a:schemeClr val="tx1"/>
                        </a:solidFill>
                        <a:effectLst/>
                        <a:latin typeface="Calibri" charset="0"/>
                      </a:endParaRPr>
                    </a:p>
                  </a:txBody>
                  <a:tcPr marL="5269" marR="5269" marT="5269" marB="0" anchor="b"/>
                </a:tc>
                <a:tc>
                  <a:txBody>
                    <a:bodyPr/>
                    <a:lstStyle/>
                    <a:p>
                      <a:pPr algn="ctr" fontAlgn="b"/>
                      <a:r>
                        <a:rPr lang="hr-HR" sz="1000" u="none" strike="noStrike">
                          <a:solidFill>
                            <a:schemeClr val="tx1"/>
                          </a:solidFill>
                          <a:effectLst/>
                        </a:rPr>
                        <a:t>18.75</a:t>
                      </a:r>
                      <a:endParaRPr lang="hr-HR" sz="1000" b="0" i="0" u="none" strike="noStrike">
                        <a:solidFill>
                          <a:schemeClr val="tx1"/>
                        </a:solidFill>
                        <a:effectLst/>
                        <a:latin typeface="Calibri" charset="0"/>
                      </a:endParaRPr>
                    </a:p>
                  </a:txBody>
                  <a:tcPr marL="5269" marR="5269" marT="5269" marB="0" anchor="b"/>
                </a:tc>
                <a:tc>
                  <a:txBody>
                    <a:bodyPr/>
                    <a:lstStyle/>
                    <a:p>
                      <a:pPr algn="ctr" fontAlgn="b"/>
                      <a:r>
                        <a:rPr lang="hr-HR" sz="1000" u="none" strike="noStrike">
                          <a:solidFill>
                            <a:schemeClr val="tx1"/>
                          </a:solidFill>
                          <a:effectLst/>
                        </a:rPr>
                        <a:t>26.19</a:t>
                      </a:r>
                      <a:endParaRPr lang="hr-HR" sz="1000" b="0" i="0" u="none" strike="noStrike">
                        <a:solidFill>
                          <a:schemeClr val="tx1"/>
                        </a:solidFill>
                        <a:effectLst/>
                        <a:latin typeface="Calibri" charset="0"/>
                      </a:endParaRPr>
                    </a:p>
                  </a:txBody>
                  <a:tcPr marL="5269" marR="5269" marT="5269" marB="0" anchor="b"/>
                </a:tc>
                <a:extLst>
                  <a:ext uri="{0D108BD9-81ED-4DB2-BD59-A6C34878D82A}">
                    <a16:rowId xmlns:a16="http://schemas.microsoft.com/office/drawing/2014/main" val="10015"/>
                  </a:ext>
                </a:extLst>
              </a:tr>
              <a:tr h="238607">
                <a:tc>
                  <a:txBody>
                    <a:bodyPr/>
                    <a:lstStyle/>
                    <a:p>
                      <a:pPr algn="l" fontAlgn="b"/>
                      <a:r>
                        <a:rPr lang="en-US" sz="1000" u="none" strike="noStrike">
                          <a:solidFill>
                            <a:schemeClr val="tx1"/>
                          </a:solidFill>
                          <a:effectLst/>
                        </a:rPr>
                        <a:t>Interest Coverage Ratio</a:t>
                      </a:r>
                      <a:endParaRPr lang="en-US" sz="1000" b="0" i="0" u="none" strike="noStrike">
                        <a:solidFill>
                          <a:schemeClr val="tx1"/>
                        </a:solidFill>
                        <a:effectLst/>
                        <a:latin typeface="Calibri" charset="0"/>
                      </a:endParaRPr>
                    </a:p>
                  </a:txBody>
                  <a:tcPr marL="5269" marR="5269" marT="5269" marB="0" anchor="b"/>
                </a:tc>
                <a:tc>
                  <a:txBody>
                    <a:bodyPr/>
                    <a:lstStyle/>
                    <a:p>
                      <a:pPr algn="ctr" fontAlgn="b"/>
                      <a:r>
                        <a:rPr lang="hr-HR" sz="1000" u="none" strike="noStrike">
                          <a:solidFill>
                            <a:schemeClr val="tx1"/>
                          </a:solidFill>
                          <a:effectLst/>
                        </a:rPr>
                        <a:t>9.60</a:t>
                      </a:r>
                      <a:endParaRPr lang="hr-HR" sz="1000" b="0" i="0" u="none" strike="noStrike">
                        <a:solidFill>
                          <a:schemeClr val="tx1"/>
                        </a:solidFill>
                        <a:effectLst/>
                        <a:latin typeface="Calibri" charset="0"/>
                      </a:endParaRPr>
                    </a:p>
                  </a:txBody>
                  <a:tcPr marL="5269" marR="5269" marT="5269" marB="0" anchor="b"/>
                </a:tc>
                <a:tc>
                  <a:txBody>
                    <a:bodyPr/>
                    <a:lstStyle/>
                    <a:p>
                      <a:pPr algn="ctr" fontAlgn="b"/>
                      <a:r>
                        <a:rPr lang="en-US" sz="1000" u="none" strike="noStrike">
                          <a:solidFill>
                            <a:schemeClr val="tx1"/>
                          </a:solidFill>
                          <a:effectLst/>
                        </a:rPr>
                        <a:t>Inf.</a:t>
                      </a:r>
                      <a:endParaRPr lang="en-US" sz="1000" b="0" i="0" u="none" strike="noStrike">
                        <a:solidFill>
                          <a:schemeClr val="tx1"/>
                        </a:solidFill>
                        <a:effectLst/>
                        <a:latin typeface="Calibri" charset="0"/>
                      </a:endParaRPr>
                    </a:p>
                  </a:txBody>
                  <a:tcPr marL="5269" marR="5269" marT="5269" marB="0" anchor="b"/>
                </a:tc>
                <a:tc>
                  <a:txBody>
                    <a:bodyPr/>
                    <a:lstStyle/>
                    <a:p>
                      <a:pPr algn="ctr" fontAlgn="b"/>
                      <a:r>
                        <a:rPr lang="hr-HR" sz="1000" u="none" strike="noStrike">
                          <a:solidFill>
                            <a:schemeClr val="tx1"/>
                          </a:solidFill>
                          <a:effectLst/>
                        </a:rPr>
                        <a:t>22.00</a:t>
                      </a:r>
                      <a:endParaRPr lang="hr-HR" sz="1000" b="0"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11.00</a:t>
                      </a:r>
                      <a:endParaRPr lang="nb-NO" sz="1000" b="0" i="0" u="none" strike="noStrike">
                        <a:solidFill>
                          <a:schemeClr val="tx1"/>
                        </a:solidFill>
                        <a:effectLst/>
                        <a:latin typeface="Calibri" charset="0"/>
                      </a:endParaRPr>
                    </a:p>
                  </a:txBody>
                  <a:tcPr marL="5269" marR="5269" marT="5269" marB="0" anchor="b"/>
                </a:tc>
                <a:tc>
                  <a:txBody>
                    <a:bodyPr/>
                    <a:lstStyle/>
                    <a:p>
                      <a:pPr algn="ctr" fontAlgn="b"/>
                      <a:r>
                        <a:rPr lang="hr-HR" sz="1000" u="none" strike="noStrike">
                          <a:solidFill>
                            <a:schemeClr val="tx1"/>
                          </a:solidFill>
                          <a:effectLst/>
                        </a:rPr>
                        <a:t>6.70</a:t>
                      </a:r>
                      <a:endParaRPr lang="hr-HR" sz="1000" b="0" i="0" u="none" strike="noStrike">
                        <a:solidFill>
                          <a:schemeClr val="tx1"/>
                        </a:solidFill>
                        <a:effectLst/>
                        <a:latin typeface="Calibri" charset="0"/>
                      </a:endParaRPr>
                    </a:p>
                  </a:txBody>
                  <a:tcPr marL="5269" marR="5269" marT="5269" marB="0" anchor="b"/>
                </a:tc>
                <a:tc>
                  <a:txBody>
                    <a:bodyPr/>
                    <a:lstStyle/>
                    <a:p>
                      <a:pPr algn="ctr" fontAlgn="b"/>
                      <a:r>
                        <a:rPr lang="hr-HR" sz="1000" u="none" strike="noStrike">
                          <a:solidFill>
                            <a:schemeClr val="tx1"/>
                          </a:solidFill>
                          <a:effectLst/>
                        </a:rPr>
                        <a:t>4.40</a:t>
                      </a:r>
                      <a:endParaRPr lang="hr-HR" sz="1000" b="0" i="0" u="none" strike="noStrike">
                        <a:solidFill>
                          <a:schemeClr val="tx1"/>
                        </a:solidFill>
                        <a:effectLst/>
                        <a:latin typeface="Calibri" charset="0"/>
                      </a:endParaRPr>
                    </a:p>
                  </a:txBody>
                  <a:tcPr marL="5269" marR="5269" marT="5269" marB="0" anchor="b"/>
                </a:tc>
                <a:tc>
                  <a:txBody>
                    <a:bodyPr/>
                    <a:lstStyle/>
                    <a:p>
                      <a:pPr algn="ctr" fontAlgn="b"/>
                      <a:r>
                        <a:rPr lang="hr-HR" sz="1000" u="none" strike="noStrike">
                          <a:solidFill>
                            <a:schemeClr val="tx1"/>
                          </a:solidFill>
                          <a:effectLst/>
                        </a:rPr>
                        <a:t>3.31</a:t>
                      </a:r>
                      <a:endParaRPr lang="hr-HR" sz="1000" b="0" i="0" u="none" strike="noStrike">
                        <a:solidFill>
                          <a:schemeClr val="tx1"/>
                        </a:solidFill>
                        <a:effectLst/>
                        <a:latin typeface="Calibri" charset="0"/>
                      </a:endParaRPr>
                    </a:p>
                  </a:txBody>
                  <a:tcPr marL="5269" marR="5269" marT="5269" marB="0" anchor="b"/>
                </a:tc>
                <a:tc>
                  <a:txBody>
                    <a:bodyPr/>
                    <a:lstStyle/>
                    <a:p>
                      <a:pPr algn="ctr" fontAlgn="b"/>
                      <a:r>
                        <a:rPr lang="hr-HR" sz="1000" u="none" strike="noStrike">
                          <a:solidFill>
                            <a:schemeClr val="tx1"/>
                          </a:solidFill>
                          <a:effectLst/>
                        </a:rPr>
                        <a:t>2.61</a:t>
                      </a:r>
                      <a:endParaRPr lang="hr-HR" sz="1000" b="0" i="0" u="none" strike="noStrike">
                        <a:solidFill>
                          <a:schemeClr val="tx1"/>
                        </a:solidFill>
                        <a:effectLst/>
                        <a:latin typeface="Calibri" charset="0"/>
                      </a:endParaRPr>
                    </a:p>
                  </a:txBody>
                  <a:tcPr marL="5269" marR="5269" marT="5269" marB="0" anchor="b"/>
                </a:tc>
                <a:tc>
                  <a:txBody>
                    <a:bodyPr/>
                    <a:lstStyle/>
                    <a:p>
                      <a:pPr algn="ctr" fontAlgn="b"/>
                      <a:r>
                        <a:rPr lang="hr-HR" sz="1000" u="none" strike="noStrike">
                          <a:solidFill>
                            <a:schemeClr val="tx1"/>
                          </a:solidFill>
                          <a:effectLst/>
                        </a:rPr>
                        <a:t>2.01</a:t>
                      </a:r>
                      <a:endParaRPr lang="hr-HR" sz="1000" b="0" i="0" u="none" strike="noStrike">
                        <a:solidFill>
                          <a:schemeClr val="tx1"/>
                        </a:solidFill>
                        <a:effectLst/>
                        <a:latin typeface="Calibri" charset="0"/>
                      </a:endParaRPr>
                    </a:p>
                  </a:txBody>
                  <a:tcPr marL="5269" marR="5269" marT="5269" marB="0" anchor="b"/>
                </a:tc>
                <a:tc>
                  <a:txBody>
                    <a:bodyPr/>
                    <a:lstStyle/>
                    <a:p>
                      <a:pPr algn="ctr" fontAlgn="b"/>
                      <a:r>
                        <a:rPr lang="nb-NO" sz="1000" u="none" strike="noStrike">
                          <a:solidFill>
                            <a:schemeClr val="tx1"/>
                          </a:solidFill>
                          <a:effectLst/>
                        </a:rPr>
                        <a:t>1.21</a:t>
                      </a:r>
                      <a:endParaRPr lang="nb-NO" sz="1000" b="0" i="0" u="none" strike="noStrike">
                        <a:solidFill>
                          <a:schemeClr val="tx1"/>
                        </a:solidFill>
                        <a:effectLst/>
                        <a:latin typeface="Calibri" charset="0"/>
                      </a:endParaRPr>
                    </a:p>
                  </a:txBody>
                  <a:tcPr marL="5269" marR="5269" marT="5269" marB="0" anchor="b"/>
                </a:tc>
                <a:tc>
                  <a:txBody>
                    <a:bodyPr/>
                    <a:lstStyle/>
                    <a:p>
                      <a:pPr algn="ctr" fontAlgn="b"/>
                      <a:r>
                        <a:rPr lang="fi-FI" sz="1000" u="none" strike="noStrike">
                          <a:solidFill>
                            <a:schemeClr val="tx1"/>
                          </a:solidFill>
                          <a:effectLst/>
                        </a:rPr>
                        <a:t>0.87</a:t>
                      </a:r>
                      <a:endParaRPr lang="fi-FI" sz="1000" b="0" i="0" u="none" strike="noStrike">
                        <a:solidFill>
                          <a:schemeClr val="tx1"/>
                        </a:solidFill>
                        <a:effectLst/>
                        <a:latin typeface="Calibri" charset="0"/>
                      </a:endParaRPr>
                    </a:p>
                  </a:txBody>
                  <a:tcPr marL="5269" marR="5269" marT="5269" marB="0" anchor="b"/>
                </a:tc>
                <a:extLst>
                  <a:ext uri="{0D108BD9-81ED-4DB2-BD59-A6C34878D82A}">
                    <a16:rowId xmlns:a16="http://schemas.microsoft.com/office/drawing/2014/main" val="10016"/>
                  </a:ext>
                </a:extLst>
              </a:tr>
              <a:tr h="238607">
                <a:tc>
                  <a:txBody>
                    <a:bodyPr/>
                    <a:lstStyle/>
                    <a:p>
                      <a:pPr algn="l" fontAlgn="b"/>
                      <a:r>
                        <a:rPr lang="en-US" sz="1000" u="none" strike="noStrike">
                          <a:solidFill>
                            <a:schemeClr val="tx1"/>
                          </a:solidFill>
                          <a:effectLst/>
                        </a:rPr>
                        <a:t>(Likely) Bond Rating</a:t>
                      </a:r>
                      <a:endParaRPr lang="en-US" sz="1000" b="0" i="0" u="none" strike="noStrike">
                        <a:solidFill>
                          <a:schemeClr val="tx1"/>
                        </a:solidFill>
                        <a:effectLst/>
                        <a:latin typeface="Calibri" charset="0"/>
                      </a:endParaRPr>
                    </a:p>
                  </a:txBody>
                  <a:tcPr marL="5269" marR="5269" marT="5269" marB="0" anchor="b"/>
                </a:tc>
                <a:tc>
                  <a:txBody>
                    <a:bodyPr/>
                    <a:lstStyle/>
                    <a:p>
                      <a:pPr algn="ctr" fontAlgn="b"/>
                      <a:r>
                        <a:rPr lang="en-US" sz="1000" u="none" strike="noStrike">
                          <a:solidFill>
                            <a:schemeClr val="tx1"/>
                          </a:solidFill>
                          <a:effectLst/>
                        </a:rPr>
                        <a:t>AA</a:t>
                      </a:r>
                      <a:endParaRPr lang="en-US" sz="1000" b="0" i="0" u="none" strike="noStrike">
                        <a:solidFill>
                          <a:schemeClr val="tx1"/>
                        </a:solidFill>
                        <a:effectLst/>
                        <a:latin typeface="Calibri" charset="0"/>
                      </a:endParaRPr>
                    </a:p>
                  </a:txBody>
                  <a:tcPr marL="5269" marR="5269" marT="5269" marB="0" anchor="b"/>
                </a:tc>
                <a:tc>
                  <a:txBody>
                    <a:bodyPr/>
                    <a:lstStyle/>
                    <a:p>
                      <a:pPr algn="ctr" fontAlgn="b"/>
                      <a:r>
                        <a:rPr lang="en-US" sz="1000" u="none" strike="noStrike">
                          <a:solidFill>
                            <a:schemeClr val="tx1"/>
                          </a:solidFill>
                          <a:effectLst/>
                        </a:rPr>
                        <a:t>AAA</a:t>
                      </a:r>
                      <a:endParaRPr lang="en-US" sz="1000" b="0" i="0" u="none" strike="noStrike">
                        <a:solidFill>
                          <a:schemeClr val="tx1"/>
                        </a:solidFill>
                        <a:effectLst/>
                        <a:latin typeface="Calibri" charset="0"/>
                      </a:endParaRPr>
                    </a:p>
                  </a:txBody>
                  <a:tcPr marL="5269" marR="5269" marT="5269" marB="0" anchor="b"/>
                </a:tc>
                <a:tc>
                  <a:txBody>
                    <a:bodyPr/>
                    <a:lstStyle/>
                    <a:p>
                      <a:pPr algn="ctr" fontAlgn="b"/>
                      <a:r>
                        <a:rPr lang="en-US" sz="1000" u="none" strike="noStrike">
                          <a:solidFill>
                            <a:schemeClr val="tx1"/>
                          </a:solidFill>
                          <a:effectLst/>
                        </a:rPr>
                        <a:t>AAA</a:t>
                      </a:r>
                      <a:endParaRPr lang="en-US" sz="1000" b="0" i="0" u="none" strike="noStrike">
                        <a:solidFill>
                          <a:schemeClr val="tx1"/>
                        </a:solidFill>
                        <a:effectLst/>
                        <a:latin typeface="Calibri" charset="0"/>
                      </a:endParaRPr>
                    </a:p>
                  </a:txBody>
                  <a:tcPr marL="5269" marR="5269" marT="5269" marB="0" anchor="b"/>
                </a:tc>
                <a:tc>
                  <a:txBody>
                    <a:bodyPr/>
                    <a:lstStyle/>
                    <a:p>
                      <a:pPr algn="ctr" fontAlgn="b"/>
                      <a:r>
                        <a:rPr lang="en-US" sz="1000" u="none" strike="noStrike">
                          <a:solidFill>
                            <a:schemeClr val="tx1"/>
                          </a:solidFill>
                          <a:effectLst/>
                        </a:rPr>
                        <a:t>AAA</a:t>
                      </a:r>
                      <a:endParaRPr lang="en-US" sz="1000" b="0" i="0" u="none" strike="noStrike">
                        <a:solidFill>
                          <a:schemeClr val="tx1"/>
                        </a:solidFill>
                        <a:effectLst/>
                        <a:latin typeface="Calibri" charset="0"/>
                      </a:endParaRPr>
                    </a:p>
                  </a:txBody>
                  <a:tcPr marL="5269" marR="5269" marT="5269" marB="0" anchor="b"/>
                </a:tc>
                <a:tc>
                  <a:txBody>
                    <a:bodyPr/>
                    <a:lstStyle/>
                    <a:p>
                      <a:pPr algn="ctr" fontAlgn="b"/>
                      <a:r>
                        <a:rPr lang="en-US" sz="1000" u="none" strike="noStrike">
                          <a:solidFill>
                            <a:schemeClr val="tx1"/>
                          </a:solidFill>
                          <a:effectLst/>
                        </a:rPr>
                        <a:t>AA</a:t>
                      </a:r>
                      <a:endParaRPr lang="en-US" sz="1000" b="0" i="0" u="none" strike="noStrike">
                        <a:solidFill>
                          <a:schemeClr val="tx1"/>
                        </a:solidFill>
                        <a:effectLst/>
                        <a:latin typeface="Calibri" charset="0"/>
                      </a:endParaRPr>
                    </a:p>
                  </a:txBody>
                  <a:tcPr marL="5269" marR="5269" marT="5269" marB="0" anchor="b"/>
                </a:tc>
                <a:tc>
                  <a:txBody>
                    <a:bodyPr/>
                    <a:lstStyle/>
                    <a:p>
                      <a:pPr algn="ctr" fontAlgn="b"/>
                      <a:r>
                        <a:rPr lang="en-US" sz="1000" u="none" strike="noStrike">
                          <a:solidFill>
                            <a:schemeClr val="tx1"/>
                          </a:solidFill>
                          <a:effectLst/>
                        </a:rPr>
                        <a:t>A</a:t>
                      </a:r>
                      <a:endParaRPr lang="en-US"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A-</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en-US" sz="1000" u="none" strike="noStrike">
                          <a:solidFill>
                            <a:schemeClr val="tx1"/>
                          </a:solidFill>
                          <a:effectLst/>
                        </a:rPr>
                        <a:t>BBB</a:t>
                      </a:r>
                      <a:endParaRPr lang="en-US" sz="1000" b="0" i="0" u="none" strike="noStrike">
                        <a:solidFill>
                          <a:schemeClr val="tx1"/>
                        </a:solidFill>
                        <a:effectLst/>
                        <a:latin typeface="Calibri" charset="0"/>
                      </a:endParaRPr>
                    </a:p>
                  </a:txBody>
                  <a:tcPr marL="5269" marR="5269" marT="5269" marB="0" anchor="b"/>
                </a:tc>
                <a:tc>
                  <a:txBody>
                    <a:bodyPr/>
                    <a:lstStyle/>
                    <a:p>
                      <a:pPr algn="ctr" fontAlgn="b"/>
                      <a:r>
                        <a:rPr lang="en-US" sz="1000" u="none" strike="noStrike">
                          <a:solidFill>
                            <a:schemeClr val="tx1"/>
                          </a:solidFill>
                          <a:effectLst/>
                        </a:rPr>
                        <a:t>BB</a:t>
                      </a:r>
                      <a:endParaRPr lang="en-US"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B-</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en-US" sz="1000" u="none" strike="noStrike">
                          <a:solidFill>
                            <a:schemeClr val="tx1"/>
                          </a:solidFill>
                          <a:effectLst/>
                        </a:rPr>
                        <a:t>CC</a:t>
                      </a:r>
                      <a:endParaRPr lang="en-US" sz="1000" b="0" i="0" u="none" strike="noStrike">
                        <a:solidFill>
                          <a:schemeClr val="tx1"/>
                        </a:solidFill>
                        <a:effectLst/>
                        <a:latin typeface="Calibri" charset="0"/>
                      </a:endParaRPr>
                    </a:p>
                  </a:txBody>
                  <a:tcPr marL="5269" marR="5269" marT="5269" marB="0" anchor="b"/>
                </a:tc>
                <a:extLst>
                  <a:ext uri="{0D108BD9-81ED-4DB2-BD59-A6C34878D82A}">
                    <a16:rowId xmlns:a16="http://schemas.microsoft.com/office/drawing/2014/main" val="10017"/>
                  </a:ext>
                </a:extLst>
              </a:tr>
              <a:tr h="238607">
                <a:tc>
                  <a:txBody>
                    <a:bodyPr/>
                    <a:lstStyle/>
                    <a:p>
                      <a:pPr algn="l" fontAlgn="b"/>
                      <a:r>
                        <a:rPr lang="en-US" sz="1000" u="none" strike="noStrike">
                          <a:solidFill>
                            <a:schemeClr val="tx1"/>
                          </a:solidFill>
                          <a:effectLst/>
                        </a:rPr>
                        <a:t>Credit Spread</a:t>
                      </a:r>
                      <a:endParaRPr lang="en-US"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0.50%</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0.20%</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0.20%</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0.20%</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0.50%</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1.00%</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1.25%</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1.50%</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2.00%</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4.25%</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6.00%</a:t>
                      </a:r>
                      <a:endParaRPr lang="mr-IN" sz="1000" b="0" i="0" u="none" strike="noStrike">
                        <a:solidFill>
                          <a:schemeClr val="tx1"/>
                        </a:solidFill>
                        <a:effectLst/>
                        <a:latin typeface="Calibri" charset="0"/>
                      </a:endParaRPr>
                    </a:p>
                  </a:txBody>
                  <a:tcPr marL="5269" marR="5269" marT="5269" marB="0" anchor="b"/>
                </a:tc>
                <a:extLst>
                  <a:ext uri="{0D108BD9-81ED-4DB2-BD59-A6C34878D82A}">
                    <a16:rowId xmlns:a16="http://schemas.microsoft.com/office/drawing/2014/main" val="10018"/>
                  </a:ext>
                </a:extLst>
              </a:tr>
              <a:tr h="238607">
                <a:tc>
                  <a:txBody>
                    <a:bodyPr/>
                    <a:lstStyle/>
                    <a:p>
                      <a:pPr algn="l" fontAlgn="b"/>
                      <a:r>
                        <a:rPr lang="en-US" sz="1000" u="none" strike="noStrike">
                          <a:solidFill>
                            <a:schemeClr val="tx1"/>
                          </a:solidFill>
                          <a:effectLst/>
                        </a:rPr>
                        <a:t>Pre-Tax Cost of Debt</a:t>
                      </a:r>
                      <a:endParaRPr lang="en-US"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3.50%</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3.20%</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3.20%</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3.20%</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3.50%</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4.00%</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4.25%</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4.50%</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5.00%</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7.25%</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9.00%</a:t>
                      </a:r>
                      <a:endParaRPr lang="mr-IN" sz="1000" b="0" i="0" u="none" strike="noStrike">
                        <a:solidFill>
                          <a:schemeClr val="tx1"/>
                        </a:solidFill>
                        <a:effectLst/>
                        <a:latin typeface="Calibri" charset="0"/>
                      </a:endParaRPr>
                    </a:p>
                  </a:txBody>
                  <a:tcPr marL="5269" marR="5269" marT="5269" marB="0" anchor="b"/>
                </a:tc>
                <a:extLst>
                  <a:ext uri="{0D108BD9-81ED-4DB2-BD59-A6C34878D82A}">
                    <a16:rowId xmlns:a16="http://schemas.microsoft.com/office/drawing/2014/main" val="10019"/>
                  </a:ext>
                </a:extLst>
              </a:tr>
              <a:tr h="238607">
                <a:tc>
                  <a:txBody>
                    <a:bodyPr/>
                    <a:lstStyle/>
                    <a:p>
                      <a:pPr algn="l" fontAlgn="b"/>
                      <a:r>
                        <a:rPr lang="en-US" sz="1000" u="none" strike="noStrike">
                          <a:solidFill>
                            <a:schemeClr val="tx1"/>
                          </a:solidFill>
                          <a:effectLst/>
                        </a:rPr>
                        <a:t>WACC</a:t>
                      </a:r>
                      <a:endParaRPr lang="en-US"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5.42%</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5.77%</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5.58%</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5.39%</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5.26%</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5.22%</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5.17%</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5.15%</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5.27%</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6.37%</a:t>
                      </a:r>
                      <a:endParaRPr lang="mr-IN" sz="1000" b="0" i="0" u="none" strike="noStrike">
                        <a:solidFill>
                          <a:schemeClr val="tx1"/>
                        </a:solidFill>
                        <a:effectLst/>
                        <a:latin typeface="Calibri" charset="0"/>
                      </a:endParaRPr>
                    </a:p>
                  </a:txBody>
                  <a:tcPr marL="5269" marR="5269" marT="5269" marB="0" anchor="b"/>
                </a:tc>
                <a:tc>
                  <a:txBody>
                    <a:bodyPr/>
                    <a:lstStyle/>
                    <a:p>
                      <a:pPr algn="ctr" fontAlgn="b"/>
                      <a:r>
                        <a:rPr lang="mr-IN" sz="1000" u="none" strike="noStrike">
                          <a:solidFill>
                            <a:schemeClr val="tx1"/>
                          </a:solidFill>
                          <a:effectLst/>
                        </a:rPr>
                        <a:t>7.46%</a:t>
                      </a:r>
                      <a:endParaRPr lang="mr-IN" sz="1000" b="0" i="0" u="none" strike="noStrike">
                        <a:solidFill>
                          <a:schemeClr val="tx1"/>
                        </a:solidFill>
                        <a:effectLst/>
                        <a:latin typeface="Calibri" charset="0"/>
                      </a:endParaRPr>
                    </a:p>
                  </a:txBody>
                  <a:tcPr marL="5269" marR="5269" marT="5269" marB="0" anchor="b"/>
                </a:tc>
                <a:extLst>
                  <a:ext uri="{0D108BD9-81ED-4DB2-BD59-A6C34878D82A}">
                    <a16:rowId xmlns:a16="http://schemas.microsoft.com/office/drawing/2014/main" val="10020"/>
                  </a:ext>
                </a:extLst>
              </a:tr>
              <a:tr h="238607">
                <a:tc>
                  <a:txBody>
                    <a:bodyPr/>
                    <a:lstStyle/>
                    <a:p>
                      <a:pPr algn="l" fontAlgn="b"/>
                      <a:endParaRPr lang="en-US" sz="1000" b="0" i="0" u="none" strike="noStrike">
                        <a:solidFill>
                          <a:schemeClr val="tx1"/>
                        </a:solidFill>
                        <a:effectLst/>
                        <a:latin typeface="Calibri" charset="0"/>
                      </a:endParaRPr>
                    </a:p>
                  </a:txBody>
                  <a:tcPr marL="5269" marR="5269" marT="5269" marB="0" anchor="b"/>
                </a:tc>
                <a:tc>
                  <a:txBody>
                    <a:bodyPr/>
                    <a:lstStyle/>
                    <a:p>
                      <a:pPr algn="ctr" fontAlgn="b"/>
                      <a:endParaRPr lang="en-US" sz="1000" b="0" i="0" u="none" strike="noStrike">
                        <a:solidFill>
                          <a:schemeClr val="tx1"/>
                        </a:solidFill>
                        <a:effectLst/>
                        <a:latin typeface="Calibri" charset="0"/>
                      </a:endParaRPr>
                    </a:p>
                  </a:txBody>
                  <a:tcPr marL="5269" marR="5269" marT="5269" marB="0" anchor="b"/>
                </a:tc>
                <a:tc>
                  <a:txBody>
                    <a:bodyPr/>
                    <a:lstStyle/>
                    <a:p>
                      <a:pPr algn="ctr" fontAlgn="b"/>
                      <a:endParaRPr lang="en-US" sz="1000" b="0" i="0" u="none" strike="noStrike">
                        <a:solidFill>
                          <a:schemeClr val="tx1"/>
                        </a:solidFill>
                        <a:effectLst/>
                        <a:latin typeface="Calibri" charset="0"/>
                      </a:endParaRPr>
                    </a:p>
                  </a:txBody>
                  <a:tcPr marL="5269" marR="5269" marT="5269" marB="0" anchor="b"/>
                </a:tc>
                <a:tc>
                  <a:txBody>
                    <a:bodyPr/>
                    <a:lstStyle/>
                    <a:p>
                      <a:pPr algn="ctr" fontAlgn="b"/>
                      <a:endParaRPr lang="en-US" sz="1000" b="0" i="0" u="none" strike="noStrike">
                        <a:solidFill>
                          <a:schemeClr val="tx1"/>
                        </a:solidFill>
                        <a:effectLst/>
                        <a:latin typeface="Calibri" charset="0"/>
                      </a:endParaRPr>
                    </a:p>
                  </a:txBody>
                  <a:tcPr marL="5269" marR="5269" marT="5269" marB="0" anchor="b"/>
                </a:tc>
                <a:tc>
                  <a:txBody>
                    <a:bodyPr/>
                    <a:lstStyle/>
                    <a:p>
                      <a:pPr algn="ctr" fontAlgn="b"/>
                      <a:endParaRPr lang="en-US" sz="1000" b="0" i="0" u="none" strike="noStrike">
                        <a:solidFill>
                          <a:schemeClr val="tx1"/>
                        </a:solidFill>
                        <a:effectLst/>
                        <a:latin typeface="Calibri" charset="0"/>
                      </a:endParaRPr>
                    </a:p>
                  </a:txBody>
                  <a:tcPr marL="5269" marR="5269" marT="5269" marB="0" anchor="b"/>
                </a:tc>
                <a:tc>
                  <a:txBody>
                    <a:bodyPr/>
                    <a:lstStyle/>
                    <a:p>
                      <a:pPr algn="ctr" fontAlgn="b"/>
                      <a:endParaRPr lang="en-US" sz="1000" b="0" i="0" u="none" strike="noStrike">
                        <a:solidFill>
                          <a:schemeClr val="tx1"/>
                        </a:solidFill>
                        <a:effectLst/>
                        <a:latin typeface="Calibri" charset="0"/>
                      </a:endParaRPr>
                    </a:p>
                  </a:txBody>
                  <a:tcPr marL="5269" marR="5269" marT="5269" marB="0" anchor="b"/>
                </a:tc>
                <a:tc>
                  <a:txBody>
                    <a:bodyPr/>
                    <a:lstStyle/>
                    <a:p>
                      <a:pPr algn="ctr" fontAlgn="b"/>
                      <a:endParaRPr lang="en-US" sz="1000" b="0" i="0" u="none" strike="noStrike">
                        <a:solidFill>
                          <a:schemeClr val="tx1"/>
                        </a:solidFill>
                        <a:effectLst/>
                        <a:latin typeface="Calibri" charset="0"/>
                      </a:endParaRPr>
                    </a:p>
                  </a:txBody>
                  <a:tcPr marL="5269" marR="5269" marT="5269" marB="0" anchor="b"/>
                </a:tc>
                <a:tc>
                  <a:txBody>
                    <a:bodyPr/>
                    <a:lstStyle/>
                    <a:p>
                      <a:pPr algn="ctr" fontAlgn="b"/>
                      <a:endParaRPr lang="en-US" sz="1000" b="0" i="0" u="none" strike="noStrike">
                        <a:solidFill>
                          <a:schemeClr val="tx1"/>
                        </a:solidFill>
                        <a:effectLst/>
                        <a:latin typeface="Calibri" charset="0"/>
                      </a:endParaRPr>
                    </a:p>
                  </a:txBody>
                  <a:tcPr marL="5269" marR="5269" marT="5269" marB="0" anchor="b"/>
                </a:tc>
                <a:tc>
                  <a:txBody>
                    <a:bodyPr/>
                    <a:lstStyle/>
                    <a:p>
                      <a:pPr algn="ctr" fontAlgn="b"/>
                      <a:r>
                        <a:rPr lang="en-US" sz="1000" u="none" strike="noStrike">
                          <a:solidFill>
                            <a:schemeClr val="tx1"/>
                          </a:solidFill>
                          <a:effectLst/>
                        </a:rPr>
                        <a:t>Min</a:t>
                      </a:r>
                      <a:endParaRPr lang="en-US" sz="1000" b="0" i="0" u="none" strike="noStrike">
                        <a:solidFill>
                          <a:schemeClr val="tx1"/>
                        </a:solidFill>
                        <a:effectLst/>
                        <a:latin typeface="Calibri" charset="0"/>
                      </a:endParaRPr>
                    </a:p>
                  </a:txBody>
                  <a:tcPr marL="5269" marR="5269" marT="5269" marB="0" anchor="b"/>
                </a:tc>
                <a:tc>
                  <a:txBody>
                    <a:bodyPr/>
                    <a:lstStyle/>
                    <a:p>
                      <a:pPr algn="ctr" fontAlgn="b"/>
                      <a:endParaRPr lang="en-US" sz="1000" b="0" i="0" u="none" strike="noStrike">
                        <a:solidFill>
                          <a:schemeClr val="tx1"/>
                        </a:solidFill>
                        <a:effectLst/>
                        <a:latin typeface="Calibri" charset="0"/>
                      </a:endParaRPr>
                    </a:p>
                  </a:txBody>
                  <a:tcPr marL="5269" marR="5269" marT="5269" marB="0" anchor="b"/>
                </a:tc>
                <a:tc>
                  <a:txBody>
                    <a:bodyPr/>
                    <a:lstStyle/>
                    <a:p>
                      <a:pPr algn="ctr" fontAlgn="b"/>
                      <a:endParaRPr lang="en-US" sz="1000" b="0" i="0" u="none" strike="noStrike">
                        <a:solidFill>
                          <a:schemeClr val="tx1"/>
                        </a:solidFill>
                        <a:effectLst/>
                        <a:latin typeface="Calibri" charset="0"/>
                      </a:endParaRPr>
                    </a:p>
                  </a:txBody>
                  <a:tcPr marL="5269" marR="5269" marT="5269" marB="0" anchor="b"/>
                </a:tc>
                <a:tc>
                  <a:txBody>
                    <a:bodyPr/>
                    <a:lstStyle/>
                    <a:p>
                      <a:pPr algn="ctr" fontAlgn="b"/>
                      <a:endParaRPr lang="en-US" sz="1000" b="0" i="0" u="none" strike="noStrike" dirty="0">
                        <a:solidFill>
                          <a:schemeClr val="tx1"/>
                        </a:solidFill>
                        <a:effectLst/>
                        <a:latin typeface="Calibri" charset="0"/>
                      </a:endParaRPr>
                    </a:p>
                  </a:txBody>
                  <a:tcPr marL="5269" marR="5269" marT="5269" marB="0" anchor="b"/>
                </a:tc>
                <a:extLst>
                  <a:ext uri="{0D108BD9-81ED-4DB2-BD59-A6C34878D82A}">
                    <a16:rowId xmlns:a16="http://schemas.microsoft.com/office/drawing/2014/main" val="10021"/>
                  </a:ext>
                </a:extLst>
              </a:tr>
            </a:tbl>
          </a:graphicData>
        </a:graphic>
      </p:graphicFrame>
    </p:spTree>
    <p:extLst>
      <p:ext uri="{BB962C8B-B14F-4D97-AF65-F5344CB8AC3E}">
        <p14:creationId xmlns:p14="http://schemas.microsoft.com/office/powerpoint/2010/main" val="12417359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763308822"/>
              </p:ext>
            </p:extLst>
          </p:nvPr>
        </p:nvGraphicFramePr>
        <p:xfrm>
          <a:off x="2357120" y="624107"/>
          <a:ext cx="8773725" cy="6091658"/>
        </p:xfrm>
        <a:graphic>
          <a:graphicData uri="http://schemas.openxmlformats.org/drawingml/2006/table">
            <a:tbl>
              <a:tblPr firstRow="1" bandRow="1">
                <a:tableStyleId>{5C22544A-7EE6-4342-B048-85BDC9FD1C3A}</a:tableStyleId>
              </a:tblPr>
              <a:tblGrid>
                <a:gridCol w="2924575">
                  <a:extLst>
                    <a:ext uri="{9D8B030D-6E8A-4147-A177-3AD203B41FA5}">
                      <a16:colId xmlns:a16="http://schemas.microsoft.com/office/drawing/2014/main" val="20000"/>
                    </a:ext>
                  </a:extLst>
                </a:gridCol>
                <a:gridCol w="2924575">
                  <a:extLst>
                    <a:ext uri="{9D8B030D-6E8A-4147-A177-3AD203B41FA5}">
                      <a16:colId xmlns:a16="http://schemas.microsoft.com/office/drawing/2014/main" val="20001"/>
                    </a:ext>
                  </a:extLst>
                </a:gridCol>
                <a:gridCol w="2924575">
                  <a:extLst>
                    <a:ext uri="{9D8B030D-6E8A-4147-A177-3AD203B41FA5}">
                      <a16:colId xmlns:a16="http://schemas.microsoft.com/office/drawing/2014/main" val="20002"/>
                    </a:ext>
                  </a:extLst>
                </a:gridCol>
              </a:tblGrid>
              <a:tr h="676850">
                <a:tc>
                  <a:txBody>
                    <a:bodyPr/>
                    <a:lstStyle/>
                    <a:p>
                      <a:pPr algn="ctr"/>
                      <a:r>
                        <a:rPr lang="en-US" dirty="0"/>
                        <a:t>Interest Coverage Ratio</a:t>
                      </a:r>
                    </a:p>
                  </a:txBody>
                  <a:tcPr/>
                </a:tc>
                <a:tc>
                  <a:txBody>
                    <a:bodyPr/>
                    <a:lstStyle/>
                    <a:p>
                      <a:pPr algn="ctr"/>
                      <a:r>
                        <a:rPr lang="en-US" dirty="0"/>
                        <a:t>Estimated Bond Rating</a:t>
                      </a:r>
                    </a:p>
                  </a:txBody>
                  <a:tcPr/>
                </a:tc>
                <a:tc>
                  <a:txBody>
                    <a:bodyPr/>
                    <a:lstStyle/>
                    <a:p>
                      <a:pPr algn="ctr"/>
                      <a:r>
                        <a:rPr lang="en-US" dirty="0"/>
                        <a:t>Credit Spread</a:t>
                      </a:r>
                    </a:p>
                  </a:txBody>
                  <a:tcPr/>
                </a:tc>
                <a:extLst>
                  <a:ext uri="{0D108BD9-81ED-4DB2-BD59-A6C34878D82A}">
                    <a16:rowId xmlns:a16="http://schemas.microsoft.com/office/drawing/2014/main" val="10000"/>
                  </a:ext>
                </a:extLst>
              </a:tr>
              <a:tr h="386772">
                <a:tc>
                  <a:txBody>
                    <a:bodyPr/>
                    <a:lstStyle/>
                    <a:p>
                      <a:pPr algn="ctr"/>
                      <a:r>
                        <a:rPr lang="en-US" dirty="0"/>
                        <a:t>&gt;8.50</a:t>
                      </a:r>
                    </a:p>
                  </a:txBody>
                  <a:tcPr/>
                </a:tc>
                <a:tc>
                  <a:txBody>
                    <a:bodyPr/>
                    <a:lstStyle/>
                    <a:p>
                      <a:pPr algn="ctr"/>
                      <a:r>
                        <a:rPr lang="en-US" dirty="0"/>
                        <a:t>AAA</a:t>
                      </a:r>
                    </a:p>
                  </a:txBody>
                  <a:tcPr/>
                </a:tc>
                <a:tc>
                  <a:txBody>
                    <a:bodyPr/>
                    <a:lstStyle/>
                    <a:p>
                      <a:pPr algn="ctr"/>
                      <a:r>
                        <a:rPr lang="en-US" dirty="0"/>
                        <a:t>0.20%</a:t>
                      </a:r>
                    </a:p>
                  </a:txBody>
                  <a:tcPr/>
                </a:tc>
                <a:extLst>
                  <a:ext uri="{0D108BD9-81ED-4DB2-BD59-A6C34878D82A}">
                    <a16:rowId xmlns:a16="http://schemas.microsoft.com/office/drawing/2014/main" val="10001"/>
                  </a:ext>
                </a:extLst>
              </a:tr>
              <a:tr h="386772">
                <a:tc>
                  <a:txBody>
                    <a:bodyPr/>
                    <a:lstStyle/>
                    <a:p>
                      <a:pPr algn="ctr"/>
                      <a:r>
                        <a:rPr lang="en-US" dirty="0"/>
                        <a:t>6.50-8.50</a:t>
                      </a:r>
                    </a:p>
                  </a:txBody>
                  <a:tcPr/>
                </a:tc>
                <a:tc>
                  <a:txBody>
                    <a:bodyPr/>
                    <a:lstStyle/>
                    <a:p>
                      <a:pPr algn="ctr"/>
                      <a:r>
                        <a:rPr lang="en-US" dirty="0"/>
                        <a:t>AA</a:t>
                      </a:r>
                    </a:p>
                  </a:txBody>
                  <a:tcPr/>
                </a:tc>
                <a:tc>
                  <a:txBody>
                    <a:bodyPr/>
                    <a:lstStyle/>
                    <a:p>
                      <a:pPr algn="ctr"/>
                      <a:r>
                        <a:rPr lang="en-US" dirty="0"/>
                        <a:t>0.50%</a:t>
                      </a:r>
                    </a:p>
                  </a:txBody>
                  <a:tcPr/>
                </a:tc>
                <a:extLst>
                  <a:ext uri="{0D108BD9-81ED-4DB2-BD59-A6C34878D82A}">
                    <a16:rowId xmlns:a16="http://schemas.microsoft.com/office/drawing/2014/main" val="10002"/>
                  </a:ext>
                </a:extLst>
              </a:tr>
              <a:tr h="386772">
                <a:tc>
                  <a:txBody>
                    <a:bodyPr/>
                    <a:lstStyle/>
                    <a:p>
                      <a:pPr algn="ctr"/>
                      <a:r>
                        <a:rPr lang="en-US" dirty="0"/>
                        <a:t>5.50-6.50</a:t>
                      </a:r>
                    </a:p>
                  </a:txBody>
                  <a:tcPr/>
                </a:tc>
                <a:tc>
                  <a:txBody>
                    <a:bodyPr/>
                    <a:lstStyle/>
                    <a:p>
                      <a:pPr algn="ctr"/>
                      <a:r>
                        <a:rPr lang="en-US" dirty="0"/>
                        <a:t>A+</a:t>
                      </a:r>
                    </a:p>
                  </a:txBody>
                  <a:tcPr/>
                </a:tc>
                <a:tc>
                  <a:txBody>
                    <a:bodyPr/>
                    <a:lstStyle/>
                    <a:p>
                      <a:pPr algn="ctr"/>
                      <a:r>
                        <a:rPr lang="en-US" dirty="0"/>
                        <a:t>0.80%</a:t>
                      </a:r>
                    </a:p>
                  </a:txBody>
                  <a:tcPr/>
                </a:tc>
                <a:extLst>
                  <a:ext uri="{0D108BD9-81ED-4DB2-BD59-A6C34878D82A}">
                    <a16:rowId xmlns:a16="http://schemas.microsoft.com/office/drawing/2014/main" val="10003"/>
                  </a:ext>
                </a:extLst>
              </a:tr>
              <a:tr h="386772">
                <a:tc>
                  <a:txBody>
                    <a:bodyPr/>
                    <a:lstStyle/>
                    <a:p>
                      <a:pPr algn="ctr"/>
                      <a:r>
                        <a:rPr lang="en-US" dirty="0"/>
                        <a:t>4.25-5.50</a:t>
                      </a:r>
                    </a:p>
                  </a:txBody>
                  <a:tcPr/>
                </a:tc>
                <a:tc>
                  <a:txBody>
                    <a:bodyPr/>
                    <a:lstStyle/>
                    <a:p>
                      <a:pPr algn="ctr"/>
                      <a:r>
                        <a:rPr lang="en-US" dirty="0"/>
                        <a:t>A</a:t>
                      </a:r>
                    </a:p>
                  </a:txBody>
                  <a:tcPr/>
                </a:tc>
                <a:tc>
                  <a:txBody>
                    <a:bodyPr/>
                    <a:lstStyle/>
                    <a:p>
                      <a:pPr algn="ctr"/>
                      <a:r>
                        <a:rPr lang="en-US" dirty="0"/>
                        <a:t>1.00%</a:t>
                      </a:r>
                    </a:p>
                  </a:txBody>
                  <a:tcPr/>
                </a:tc>
                <a:extLst>
                  <a:ext uri="{0D108BD9-81ED-4DB2-BD59-A6C34878D82A}">
                    <a16:rowId xmlns:a16="http://schemas.microsoft.com/office/drawing/2014/main" val="10004"/>
                  </a:ext>
                </a:extLst>
              </a:tr>
              <a:tr h="386772">
                <a:tc>
                  <a:txBody>
                    <a:bodyPr/>
                    <a:lstStyle/>
                    <a:p>
                      <a:pPr algn="ctr"/>
                      <a:r>
                        <a:rPr lang="en-US" dirty="0"/>
                        <a:t>3.00-4.25</a:t>
                      </a:r>
                    </a:p>
                  </a:txBody>
                  <a:tcPr/>
                </a:tc>
                <a:tc>
                  <a:txBody>
                    <a:bodyPr/>
                    <a:lstStyle/>
                    <a:p>
                      <a:pPr algn="ctr"/>
                      <a:r>
                        <a:rPr lang="en-US" dirty="0"/>
                        <a:t>A-</a:t>
                      </a:r>
                    </a:p>
                  </a:txBody>
                  <a:tcPr/>
                </a:tc>
                <a:tc>
                  <a:txBody>
                    <a:bodyPr/>
                    <a:lstStyle/>
                    <a:p>
                      <a:pPr algn="ctr"/>
                      <a:r>
                        <a:rPr lang="en-US" dirty="0"/>
                        <a:t>1.25%</a:t>
                      </a:r>
                    </a:p>
                  </a:txBody>
                  <a:tcPr/>
                </a:tc>
                <a:extLst>
                  <a:ext uri="{0D108BD9-81ED-4DB2-BD59-A6C34878D82A}">
                    <a16:rowId xmlns:a16="http://schemas.microsoft.com/office/drawing/2014/main" val="10005"/>
                  </a:ext>
                </a:extLst>
              </a:tr>
              <a:tr h="386772">
                <a:tc>
                  <a:txBody>
                    <a:bodyPr/>
                    <a:lstStyle/>
                    <a:p>
                      <a:pPr algn="ctr"/>
                      <a:r>
                        <a:rPr lang="en-US" dirty="0"/>
                        <a:t>2.50-3:00</a:t>
                      </a:r>
                    </a:p>
                  </a:txBody>
                  <a:tcPr/>
                </a:tc>
                <a:tc>
                  <a:txBody>
                    <a:bodyPr/>
                    <a:lstStyle/>
                    <a:p>
                      <a:pPr algn="ctr"/>
                      <a:r>
                        <a:rPr lang="en-US" dirty="0"/>
                        <a:t>BBB</a:t>
                      </a:r>
                    </a:p>
                  </a:txBody>
                  <a:tcPr/>
                </a:tc>
                <a:tc>
                  <a:txBody>
                    <a:bodyPr/>
                    <a:lstStyle/>
                    <a:p>
                      <a:pPr algn="ctr"/>
                      <a:r>
                        <a:rPr lang="en-US" dirty="0"/>
                        <a:t>1.50%</a:t>
                      </a:r>
                    </a:p>
                  </a:txBody>
                  <a:tcPr/>
                </a:tc>
                <a:extLst>
                  <a:ext uri="{0D108BD9-81ED-4DB2-BD59-A6C34878D82A}">
                    <a16:rowId xmlns:a16="http://schemas.microsoft.com/office/drawing/2014/main" val="10006"/>
                  </a:ext>
                </a:extLst>
              </a:tr>
              <a:tr h="386772">
                <a:tc>
                  <a:txBody>
                    <a:bodyPr/>
                    <a:lstStyle/>
                    <a:p>
                      <a:pPr algn="ctr"/>
                      <a:r>
                        <a:rPr lang="en-US" dirty="0"/>
                        <a:t>2.00-2.50</a:t>
                      </a:r>
                    </a:p>
                  </a:txBody>
                  <a:tcPr/>
                </a:tc>
                <a:tc>
                  <a:txBody>
                    <a:bodyPr/>
                    <a:lstStyle/>
                    <a:p>
                      <a:pPr algn="ctr"/>
                      <a:r>
                        <a:rPr lang="en-US" dirty="0"/>
                        <a:t>BB</a:t>
                      </a:r>
                    </a:p>
                  </a:txBody>
                  <a:tcPr/>
                </a:tc>
                <a:tc>
                  <a:txBody>
                    <a:bodyPr/>
                    <a:lstStyle/>
                    <a:p>
                      <a:pPr algn="ctr"/>
                      <a:r>
                        <a:rPr lang="en-US" dirty="0"/>
                        <a:t>2.00%</a:t>
                      </a:r>
                    </a:p>
                  </a:txBody>
                  <a:tcPr/>
                </a:tc>
                <a:extLst>
                  <a:ext uri="{0D108BD9-81ED-4DB2-BD59-A6C34878D82A}">
                    <a16:rowId xmlns:a16="http://schemas.microsoft.com/office/drawing/2014/main" val="10007"/>
                  </a:ext>
                </a:extLst>
              </a:tr>
              <a:tr h="386772">
                <a:tc>
                  <a:txBody>
                    <a:bodyPr/>
                    <a:lstStyle/>
                    <a:p>
                      <a:pPr algn="ctr"/>
                      <a:r>
                        <a:rPr lang="en-US" dirty="0"/>
                        <a:t>1.75-2.00</a:t>
                      </a:r>
                    </a:p>
                  </a:txBody>
                  <a:tcPr/>
                </a:tc>
                <a:tc>
                  <a:txBody>
                    <a:bodyPr/>
                    <a:lstStyle/>
                    <a:p>
                      <a:pPr algn="ctr"/>
                      <a:r>
                        <a:rPr lang="en-US" dirty="0"/>
                        <a:t>B+</a:t>
                      </a:r>
                    </a:p>
                  </a:txBody>
                  <a:tcPr/>
                </a:tc>
                <a:tc>
                  <a:txBody>
                    <a:bodyPr/>
                    <a:lstStyle/>
                    <a:p>
                      <a:pPr algn="ctr"/>
                      <a:r>
                        <a:rPr lang="en-US" dirty="0"/>
                        <a:t>2.50%</a:t>
                      </a:r>
                    </a:p>
                  </a:txBody>
                  <a:tcPr/>
                </a:tc>
                <a:extLst>
                  <a:ext uri="{0D108BD9-81ED-4DB2-BD59-A6C34878D82A}">
                    <a16:rowId xmlns:a16="http://schemas.microsoft.com/office/drawing/2014/main" val="10008"/>
                  </a:ext>
                </a:extLst>
              </a:tr>
              <a:tr h="386772">
                <a:tc>
                  <a:txBody>
                    <a:bodyPr/>
                    <a:lstStyle/>
                    <a:p>
                      <a:pPr algn="ctr"/>
                      <a:r>
                        <a:rPr lang="en-US" dirty="0"/>
                        <a:t>1.50-1.75</a:t>
                      </a:r>
                    </a:p>
                  </a:txBody>
                  <a:tcPr/>
                </a:tc>
                <a:tc>
                  <a:txBody>
                    <a:bodyPr/>
                    <a:lstStyle/>
                    <a:p>
                      <a:pPr algn="ctr"/>
                      <a:r>
                        <a:rPr lang="en-US" dirty="0"/>
                        <a:t>B</a:t>
                      </a:r>
                    </a:p>
                  </a:txBody>
                  <a:tcPr/>
                </a:tc>
                <a:tc>
                  <a:txBody>
                    <a:bodyPr/>
                    <a:lstStyle/>
                    <a:p>
                      <a:pPr algn="ctr"/>
                      <a:r>
                        <a:rPr lang="en-US" dirty="0"/>
                        <a:t>3.25%</a:t>
                      </a:r>
                    </a:p>
                  </a:txBody>
                  <a:tcPr/>
                </a:tc>
                <a:extLst>
                  <a:ext uri="{0D108BD9-81ED-4DB2-BD59-A6C34878D82A}">
                    <a16:rowId xmlns:a16="http://schemas.microsoft.com/office/drawing/2014/main" val="10009"/>
                  </a:ext>
                </a:extLst>
              </a:tr>
              <a:tr h="386772">
                <a:tc>
                  <a:txBody>
                    <a:bodyPr/>
                    <a:lstStyle/>
                    <a:p>
                      <a:pPr algn="ctr"/>
                      <a:r>
                        <a:rPr lang="en-US" dirty="0"/>
                        <a:t>1.25-1.50</a:t>
                      </a:r>
                    </a:p>
                  </a:txBody>
                  <a:tcPr/>
                </a:tc>
                <a:tc>
                  <a:txBody>
                    <a:bodyPr/>
                    <a:lstStyle/>
                    <a:p>
                      <a:pPr algn="ctr"/>
                      <a:r>
                        <a:rPr lang="en-US" dirty="0"/>
                        <a:t>B-</a:t>
                      </a:r>
                    </a:p>
                  </a:txBody>
                  <a:tcPr/>
                </a:tc>
                <a:tc>
                  <a:txBody>
                    <a:bodyPr/>
                    <a:lstStyle/>
                    <a:p>
                      <a:pPr algn="ctr"/>
                      <a:r>
                        <a:rPr lang="en-US" dirty="0"/>
                        <a:t>4.25%</a:t>
                      </a:r>
                    </a:p>
                  </a:txBody>
                  <a:tcPr/>
                </a:tc>
                <a:extLst>
                  <a:ext uri="{0D108BD9-81ED-4DB2-BD59-A6C34878D82A}">
                    <a16:rowId xmlns:a16="http://schemas.microsoft.com/office/drawing/2014/main" val="10010"/>
                  </a:ext>
                </a:extLst>
              </a:tr>
              <a:tr h="386772">
                <a:tc>
                  <a:txBody>
                    <a:bodyPr/>
                    <a:lstStyle/>
                    <a:p>
                      <a:pPr algn="ctr"/>
                      <a:r>
                        <a:rPr lang="en-US" dirty="0"/>
                        <a:t>0.80-1.25</a:t>
                      </a:r>
                    </a:p>
                  </a:txBody>
                  <a:tcPr/>
                </a:tc>
                <a:tc>
                  <a:txBody>
                    <a:bodyPr/>
                    <a:lstStyle/>
                    <a:p>
                      <a:pPr algn="ctr"/>
                      <a:r>
                        <a:rPr lang="en-US" dirty="0"/>
                        <a:t>CCC</a:t>
                      </a:r>
                    </a:p>
                  </a:txBody>
                  <a:tcPr/>
                </a:tc>
                <a:tc>
                  <a:txBody>
                    <a:bodyPr/>
                    <a:lstStyle/>
                    <a:p>
                      <a:pPr algn="ctr"/>
                      <a:r>
                        <a:rPr lang="en-US" dirty="0"/>
                        <a:t>5.00%</a:t>
                      </a:r>
                    </a:p>
                  </a:txBody>
                  <a:tcPr/>
                </a:tc>
                <a:extLst>
                  <a:ext uri="{0D108BD9-81ED-4DB2-BD59-A6C34878D82A}">
                    <a16:rowId xmlns:a16="http://schemas.microsoft.com/office/drawing/2014/main" val="10011"/>
                  </a:ext>
                </a:extLst>
              </a:tr>
              <a:tr h="386772">
                <a:tc>
                  <a:txBody>
                    <a:bodyPr/>
                    <a:lstStyle/>
                    <a:p>
                      <a:pPr algn="ctr"/>
                      <a:r>
                        <a:rPr lang="en-US" dirty="0"/>
                        <a:t>0.65-0.80</a:t>
                      </a:r>
                    </a:p>
                  </a:txBody>
                  <a:tcPr/>
                </a:tc>
                <a:tc>
                  <a:txBody>
                    <a:bodyPr/>
                    <a:lstStyle/>
                    <a:p>
                      <a:pPr algn="ctr"/>
                      <a:r>
                        <a:rPr lang="en-US" dirty="0"/>
                        <a:t>CC</a:t>
                      </a:r>
                    </a:p>
                  </a:txBody>
                  <a:tcPr/>
                </a:tc>
                <a:tc>
                  <a:txBody>
                    <a:bodyPr/>
                    <a:lstStyle/>
                    <a:p>
                      <a:pPr algn="ctr"/>
                      <a:r>
                        <a:rPr lang="en-US" dirty="0"/>
                        <a:t>6.00%</a:t>
                      </a:r>
                    </a:p>
                  </a:txBody>
                  <a:tcPr/>
                </a:tc>
                <a:extLst>
                  <a:ext uri="{0D108BD9-81ED-4DB2-BD59-A6C34878D82A}">
                    <a16:rowId xmlns:a16="http://schemas.microsoft.com/office/drawing/2014/main" val="10012"/>
                  </a:ext>
                </a:extLst>
              </a:tr>
              <a:tr h="386772">
                <a:tc>
                  <a:txBody>
                    <a:bodyPr/>
                    <a:lstStyle/>
                    <a:p>
                      <a:pPr algn="ctr"/>
                      <a:r>
                        <a:rPr lang="en-US" dirty="0"/>
                        <a:t>0.20-0.65</a:t>
                      </a:r>
                    </a:p>
                  </a:txBody>
                  <a:tcPr/>
                </a:tc>
                <a:tc>
                  <a:txBody>
                    <a:bodyPr/>
                    <a:lstStyle/>
                    <a:p>
                      <a:pPr algn="ctr"/>
                      <a:r>
                        <a:rPr lang="en-US" dirty="0"/>
                        <a:t>C</a:t>
                      </a:r>
                    </a:p>
                  </a:txBody>
                  <a:tcPr/>
                </a:tc>
                <a:tc>
                  <a:txBody>
                    <a:bodyPr/>
                    <a:lstStyle/>
                    <a:p>
                      <a:pPr algn="ctr"/>
                      <a:r>
                        <a:rPr lang="en-US" dirty="0"/>
                        <a:t>7.50%</a:t>
                      </a:r>
                    </a:p>
                  </a:txBody>
                  <a:tcPr/>
                </a:tc>
                <a:extLst>
                  <a:ext uri="{0D108BD9-81ED-4DB2-BD59-A6C34878D82A}">
                    <a16:rowId xmlns:a16="http://schemas.microsoft.com/office/drawing/2014/main" val="10013"/>
                  </a:ext>
                </a:extLst>
              </a:tr>
              <a:tr h="386772">
                <a:tc>
                  <a:txBody>
                    <a:bodyPr/>
                    <a:lstStyle/>
                    <a:p>
                      <a:pPr algn="ctr"/>
                      <a:r>
                        <a:rPr lang="en-US" dirty="0"/>
                        <a:t>&lt;0.20</a:t>
                      </a:r>
                    </a:p>
                  </a:txBody>
                  <a:tcPr/>
                </a:tc>
                <a:tc>
                  <a:txBody>
                    <a:bodyPr/>
                    <a:lstStyle/>
                    <a:p>
                      <a:pPr algn="ctr"/>
                      <a:r>
                        <a:rPr lang="en-US" dirty="0"/>
                        <a:t>D</a:t>
                      </a:r>
                    </a:p>
                  </a:txBody>
                  <a:tcPr/>
                </a:tc>
                <a:tc>
                  <a:txBody>
                    <a:bodyPr/>
                    <a:lstStyle/>
                    <a:p>
                      <a:pPr algn="ctr"/>
                      <a:r>
                        <a:rPr lang="en-US" dirty="0"/>
                        <a:t>10.00%</a:t>
                      </a:r>
                    </a:p>
                  </a:txBody>
                  <a:tcPr/>
                </a:tc>
                <a:extLst>
                  <a:ext uri="{0D108BD9-81ED-4DB2-BD59-A6C34878D82A}">
                    <a16:rowId xmlns:a16="http://schemas.microsoft.com/office/drawing/2014/main" val="10014"/>
                  </a:ext>
                </a:extLst>
              </a:tr>
            </a:tbl>
          </a:graphicData>
        </a:graphic>
      </p:graphicFrame>
    </p:spTree>
    <p:extLst>
      <p:ext uri="{BB962C8B-B14F-4D97-AF65-F5344CB8AC3E}">
        <p14:creationId xmlns:p14="http://schemas.microsoft.com/office/powerpoint/2010/main" val="18112214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Notes</a:t>
            </a:r>
          </a:p>
        </p:txBody>
      </p:sp>
      <p:sp>
        <p:nvSpPr>
          <p:cNvPr id="3" name="Content Placeholder 2"/>
          <p:cNvSpPr>
            <a:spLocks noGrp="1"/>
          </p:cNvSpPr>
          <p:nvPr>
            <p:ph idx="1"/>
          </p:nvPr>
        </p:nvSpPr>
        <p:spPr/>
        <p:txBody>
          <a:bodyPr>
            <a:normAutofit fontScale="92500" lnSpcReduction="10000"/>
          </a:bodyPr>
          <a:lstStyle/>
          <a:p>
            <a:r>
              <a:rPr lang="en-US" sz="2000" dirty="0"/>
              <a:t>The previous example uses interest coverage ratio (= EBIT/Interest Expense) as the only variable to estimate bond rating.  This is a rough method.</a:t>
            </a:r>
          </a:p>
          <a:p>
            <a:r>
              <a:rPr lang="en-US" sz="2000" dirty="0"/>
              <a:t>Bankers surely talk to specialists at DCM to come up with better estimates.</a:t>
            </a:r>
          </a:p>
          <a:p>
            <a:r>
              <a:rPr lang="en-US" sz="2000" dirty="0"/>
              <a:t>Note that some bankers define interest coverage ratio to be EBITDA/Interest expense.  </a:t>
            </a:r>
          </a:p>
          <a:p>
            <a:r>
              <a:rPr lang="en-US" sz="2000" dirty="0"/>
              <a:t>In leveraged finance, EBITDA/debt is another popular multiple used to assess debt and leverage.</a:t>
            </a:r>
          </a:p>
          <a:p>
            <a:r>
              <a:rPr lang="en-US" sz="2000" dirty="0"/>
              <a:t>Note that the previous example ignores the fact that firm value is not constant when leverage changes.  The example simply tries </a:t>
            </a:r>
            <a:r>
              <a:rPr lang="en-US" sz="2000"/>
              <a:t>to illustrate that there exists an optimal WACC.</a:t>
            </a:r>
            <a:endParaRPr lang="en-US" sz="2000" dirty="0"/>
          </a:p>
          <a:p>
            <a:endParaRPr lang="en-US" sz="2000" dirty="0"/>
          </a:p>
        </p:txBody>
      </p:sp>
    </p:spTree>
    <p:extLst>
      <p:ext uri="{BB962C8B-B14F-4D97-AF65-F5344CB8AC3E}">
        <p14:creationId xmlns:p14="http://schemas.microsoft.com/office/powerpoint/2010/main" val="65704275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Questions</a:t>
            </a:r>
          </a:p>
        </p:txBody>
      </p:sp>
      <p:sp>
        <p:nvSpPr>
          <p:cNvPr id="3" name="Content Placeholder 2"/>
          <p:cNvSpPr>
            <a:spLocks noGrp="1"/>
          </p:cNvSpPr>
          <p:nvPr>
            <p:ph idx="1"/>
          </p:nvPr>
        </p:nvSpPr>
        <p:spPr/>
        <p:txBody>
          <a:bodyPr>
            <a:normAutofit/>
          </a:bodyPr>
          <a:lstStyle/>
          <a:p>
            <a:r>
              <a:rPr lang="en-US" sz="2000" dirty="0"/>
              <a:t>Suppose that your bank provides financial advisory services to Walmart.  Would you suggest to Walmart that it should increase its D/(D+E) ratio from 21% to 30% via issuing bonds and then use most of the proceeds to pay a one-time special cash dividend?   </a:t>
            </a:r>
          </a:p>
          <a:p>
            <a:r>
              <a:rPr lang="en-US" sz="2000" dirty="0"/>
              <a:t>If so, what would be the most likely market reaction?  Make your answer as quantitative as possible. </a:t>
            </a:r>
          </a:p>
        </p:txBody>
      </p:sp>
    </p:spTree>
    <p:extLst>
      <p:ext uri="{BB962C8B-B14F-4D97-AF65-F5344CB8AC3E}">
        <p14:creationId xmlns:p14="http://schemas.microsoft.com/office/powerpoint/2010/main" val="2835750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87601" y="624110"/>
            <a:ext cx="9367520" cy="1280890"/>
          </a:xfrm>
        </p:spPr>
        <p:txBody>
          <a:bodyPr/>
          <a:lstStyle/>
          <a:p>
            <a:r>
              <a:rPr lang="en-US" dirty="0"/>
              <a:t>The use of debt in reducing agency costs</a:t>
            </a:r>
          </a:p>
        </p:txBody>
      </p:sp>
      <p:sp>
        <p:nvSpPr>
          <p:cNvPr id="3" name="Content Placeholder 2"/>
          <p:cNvSpPr>
            <a:spLocks noGrp="1"/>
          </p:cNvSpPr>
          <p:nvPr>
            <p:ph idx="1"/>
          </p:nvPr>
        </p:nvSpPr>
        <p:spPr>
          <a:xfrm>
            <a:off x="2589212" y="1905000"/>
            <a:ext cx="8915400" cy="4475480"/>
          </a:xfrm>
        </p:spPr>
        <p:txBody>
          <a:bodyPr>
            <a:normAutofit lnSpcReduction="10000"/>
          </a:bodyPr>
          <a:lstStyle/>
          <a:p>
            <a:r>
              <a:rPr lang="en-US" dirty="0"/>
              <a:t>The previous discussion focuses on the tradeoff between tax shield and distress.</a:t>
            </a:r>
          </a:p>
          <a:p>
            <a:r>
              <a:rPr lang="en-US" dirty="0"/>
              <a:t>The use of some debt can have additional benefits of </a:t>
            </a:r>
            <a:r>
              <a:rPr lang="en-US" dirty="0">
                <a:solidFill>
                  <a:srgbClr val="0070C0"/>
                </a:solidFill>
              </a:rPr>
              <a:t>reducing agency costs</a:t>
            </a:r>
            <a:r>
              <a:rPr lang="en-US" dirty="0"/>
              <a:t>.</a:t>
            </a:r>
          </a:p>
          <a:p>
            <a:r>
              <a:rPr lang="en-US" dirty="0"/>
              <a:t>Jensen (1986) argues that in organizations with too much free cash flows increasing leverage can increase firm value by imposing discipline on managers (under pressure of paying more interest expenses) and forcing managers to disgorge cash.</a:t>
            </a:r>
          </a:p>
          <a:p>
            <a:r>
              <a:rPr lang="en-US" dirty="0" err="1"/>
              <a:t>Ang</a:t>
            </a:r>
            <a:r>
              <a:rPr lang="en-US" dirty="0"/>
              <a:t> et al. (2000) also argue that the use of debt increases monitoring of managers by debt holders (e.g., banks), which put pressure on managers to run the operations better.</a:t>
            </a:r>
          </a:p>
          <a:p>
            <a:r>
              <a:rPr lang="en-US" dirty="0"/>
              <a:t>Grossman and Hart (1958) argue that the use of debt increases the likelihood of default and this puts managers on alert because they want to keep their jobs; as a result, managers would work harder than otherwise would be.</a:t>
            </a:r>
          </a:p>
        </p:txBody>
      </p:sp>
    </p:spTree>
    <p:extLst>
      <p:ext uri="{BB962C8B-B14F-4D97-AF65-F5344CB8AC3E}">
        <p14:creationId xmlns:p14="http://schemas.microsoft.com/office/powerpoint/2010/main" val="13432798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Leverage recapitalization</a:t>
            </a:r>
          </a:p>
        </p:txBody>
      </p:sp>
      <p:sp>
        <p:nvSpPr>
          <p:cNvPr id="3" name="Content Placeholder 2"/>
          <p:cNvSpPr>
            <a:spLocks noGrp="1"/>
          </p:cNvSpPr>
          <p:nvPr>
            <p:ph idx="1"/>
          </p:nvPr>
        </p:nvSpPr>
        <p:spPr>
          <a:xfrm>
            <a:off x="2589212" y="1757680"/>
            <a:ext cx="8915400" cy="4744720"/>
          </a:xfrm>
        </p:spPr>
        <p:txBody>
          <a:bodyPr>
            <a:normAutofit lnSpcReduction="10000"/>
          </a:bodyPr>
          <a:lstStyle/>
          <a:p>
            <a:r>
              <a:rPr lang="en-US" sz="2000" dirty="0"/>
              <a:t>Leverage recap is also called dividend recap.</a:t>
            </a:r>
          </a:p>
          <a:p>
            <a:r>
              <a:rPr lang="en-US" sz="2000" dirty="0"/>
              <a:t>Let us discuss the “Sealed Air Corporation’s leverage recapitalization (A)” case.</a:t>
            </a:r>
          </a:p>
          <a:p>
            <a:pPr hangingPunct="0"/>
            <a:r>
              <a:rPr lang="en-US" sz="2000" dirty="0"/>
              <a:t>1. Why did Sealed Air undertake a leveraged recap?  Do you think it was a good idea?  For whom?</a:t>
            </a:r>
          </a:p>
          <a:p>
            <a:pPr hangingPunct="0"/>
            <a:r>
              <a:rPr lang="en-US" sz="2000" dirty="0"/>
              <a:t>2. Where did the value of the deal come from?  Can you quantify it to some degree?</a:t>
            </a:r>
          </a:p>
          <a:p>
            <a:pPr hangingPunct="0"/>
            <a:r>
              <a:rPr lang="en-US" sz="2000" dirty="0"/>
              <a:t>3. Why did the CEO feel it was necessary to change the company’s priorities and incentive structure following the recap?</a:t>
            </a:r>
          </a:p>
          <a:p>
            <a:pPr hangingPunct="0"/>
            <a:r>
              <a:rPr lang="en-US" sz="2000" dirty="0"/>
              <a:t>4. Would such an increase in leverage be good for all companies?  Why or why not?</a:t>
            </a:r>
          </a:p>
          <a:p>
            <a:pPr hangingPunct="0"/>
            <a:r>
              <a:rPr lang="en-US" sz="2000" dirty="0"/>
              <a:t>5. Can you think of an actual company that can be benefited from a leveraged recap today?</a:t>
            </a:r>
          </a:p>
        </p:txBody>
      </p:sp>
    </p:spTree>
    <p:extLst>
      <p:ext uri="{BB962C8B-B14F-4D97-AF65-F5344CB8AC3E}">
        <p14:creationId xmlns:p14="http://schemas.microsoft.com/office/powerpoint/2010/main" val="126519190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Alternative uses of leveraged recap.</a:t>
            </a:r>
          </a:p>
        </p:txBody>
      </p:sp>
      <p:sp>
        <p:nvSpPr>
          <p:cNvPr id="3" name="Content Placeholder 2"/>
          <p:cNvSpPr>
            <a:spLocks noGrp="1"/>
          </p:cNvSpPr>
          <p:nvPr>
            <p:ph idx="1"/>
          </p:nvPr>
        </p:nvSpPr>
        <p:spPr/>
        <p:txBody>
          <a:bodyPr>
            <a:normAutofit/>
          </a:bodyPr>
          <a:lstStyle/>
          <a:p>
            <a:r>
              <a:rPr lang="en-US" sz="2000" dirty="0"/>
              <a:t>Leveraged recap allows the owner to harvest her business via the special dividend while still controls the firm.</a:t>
            </a:r>
          </a:p>
          <a:p>
            <a:pPr lvl="1"/>
            <a:r>
              <a:rPr lang="en-US" sz="2000" dirty="0"/>
              <a:t>Owner obtains liquidity (cash dividend) without selling the firm.</a:t>
            </a:r>
          </a:p>
          <a:p>
            <a:r>
              <a:rPr lang="en-US" sz="2000" dirty="0"/>
              <a:t>Leveraged recap can be used as a shark repellant to discourage a possible hostile takeover.</a:t>
            </a:r>
          </a:p>
        </p:txBody>
      </p:sp>
    </p:spTree>
    <p:extLst>
      <p:ext uri="{BB962C8B-B14F-4D97-AF65-F5344CB8AC3E}">
        <p14:creationId xmlns:p14="http://schemas.microsoft.com/office/powerpoint/2010/main" val="119311521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role of IBs in financing/debt advisory</a:t>
            </a:r>
          </a:p>
        </p:txBody>
      </p:sp>
      <p:sp>
        <p:nvSpPr>
          <p:cNvPr id="3" name="Content Placeholder 2"/>
          <p:cNvSpPr>
            <a:spLocks noGrp="1"/>
          </p:cNvSpPr>
          <p:nvPr>
            <p:ph idx="1"/>
          </p:nvPr>
        </p:nvSpPr>
        <p:spPr>
          <a:xfrm>
            <a:off x="2589212" y="2519680"/>
            <a:ext cx="8915400" cy="3391542"/>
          </a:xfrm>
        </p:spPr>
        <p:txBody>
          <a:bodyPr/>
          <a:lstStyle/>
          <a:p>
            <a:r>
              <a:rPr lang="en-US" sz="2000" dirty="0"/>
              <a:t>Debt services: lending, underwriting, hedging, and restructuring.</a:t>
            </a:r>
          </a:p>
          <a:p>
            <a:r>
              <a:rPr lang="en-US" sz="2000" dirty="0"/>
              <a:t>The roles of IBs include:</a:t>
            </a:r>
          </a:p>
          <a:p>
            <a:pPr lvl="1"/>
            <a:r>
              <a:rPr lang="en-US" sz="2000" dirty="0"/>
              <a:t>Provide impartial advice on financing (the type and mixture of funding). </a:t>
            </a:r>
          </a:p>
          <a:p>
            <a:pPr lvl="1"/>
            <a:r>
              <a:rPr lang="en-US" sz="2000" dirty="0"/>
              <a:t>Manage the funding process, reach out and identify potential sources of capital. </a:t>
            </a:r>
          </a:p>
          <a:p>
            <a:pPr lvl="1"/>
            <a:r>
              <a:rPr lang="en-US" sz="2000" dirty="0"/>
              <a:t>Negotiate on their clients’ behalf on the best possible terms. </a:t>
            </a:r>
          </a:p>
          <a:p>
            <a:pPr lvl="1"/>
            <a:r>
              <a:rPr lang="en-US" sz="2000" dirty="0"/>
              <a:t>Managing cash, stock repurchase, and the retirement of debt.</a:t>
            </a:r>
          </a:p>
        </p:txBody>
      </p:sp>
    </p:spTree>
    <p:extLst>
      <p:ext uri="{BB962C8B-B14F-4D97-AF65-F5344CB8AC3E}">
        <p14:creationId xmlns:p14="http://schemas.microsoft.com/office/powerpoint/2010/main" val="191191755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rotWithShape="1">
          <a:blip r:embed="rId2"/>
          <a:srcRect l="26017" t="9412" r="13948" b="8841"/>
          <a:stretch/>
        </p:blipFill>
        <p:spPr>
          <a:xfrm>
            <a:off x="1402080" y="528320"/>
            <a:ext cx="10102532" cy="5862320"/>
          </a:xfrm>
          <a:prstGeom prst="rect">
            <a:avLst/>
          </a:prstGeom>
        </p:spPr>
      </p:pic>
    </p:spTree>
    <p:extLst>
      <p:ext uri="{BB962C8B-B14F-4D97-AF65-F5344CB8AC3E}">
        <p14:creationId xmlns:p14="http://schemas.microsoft.com/office/powerpoint/2010/main" val="164479010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rotWithShape="1">
          <a:blip r:embed="rId2"/>
          <a:srcRect l="26018" t="11294" r="14102" b="8841"/>
          <a:stretch/>
        </p:blipFill>
        <p:spPr>
          <a:xfrm>
            <a:off x="1361440" y="508000"/>
            <a:ext cx="10143172" cy="6065520"/>
          </a:xfrm>
          <a:prstGeom prst="rect">
            <a:avLst/>
          </a:prstGeom>
        </p:spPr>
      </p:pic>
    </p:spTree>
    <p:extLst>
      <p:ext uri="{BB962C8B-B14F-4D97-AF65-F5344CB8AC3E}">
        <p14:creationId xmlns:p14="http://schemas.microsoft.com/office/powerpoint/2010/main" val="157774013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rotWithShape="1">
          <a:blip r:embed="rId2"/>
          <a:srcRect l="25863" t="11025" r="14102" b="9110"/>
          <a:stretch/>
        </p:blipFill>
        <p:spPr>
          <a:xfrm>
            <a:off x="1452880" y="406400"/>
            <a:ext cx="10139680" cy="5882640"/>
          </a:xfrm>
          <a:prstGeom prst="rect">
            <a:avLst/>
          </a:prstGeom>
        </p:spPr>
      </p:pic>
    </p:spTree>
    <p:extLst>
      <p:ext uri="{BB962C8B-B14F-4D97-AF65-F5344CB8AC3E}">
        <p14:creationId xmlns:p14="http://schemas.microsoft.com/office/powerpoint/2010/main" val="209777540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DE865-05C9-0847-A377-7BC7320B3A3F}"/>
              </a:ext>
            </a:extLst>
          </p:cNvPr>
          <p:cNvSpPr>
            <a:spLocks noGrp="1"/>
          </p:cNvSpPr>
          <p:nvPr>
            <p:ph type="title"/>
          </p:nvPr>
        </p:nvSpPr>
        <p:spPr/>
        <p:txBody>
          <a:bodyPr/>
          <a:lstStyle/>
          <a:p>
            <a:r>
              <a:rPr lang="en-US" dirty="0"/>
              <a:t>General Q</a:t>
            </a:r>
          </a:p>
        </p:txBody>
      </p:sp>
      <p:sp>
        <p:nvSpPr>
          <p:cNvPr id="3" name="Content Placeholder 2">
            <a:extLst>
              <a:ext uri="{FF2B5EF4-FFF2-40B4-BE49-F238E27FC236}">
                <a16:creationId xmlns:a16="http://schemas.microsoft.com/office/drawing/2014/main" id="{FDFA24DF-B53D-BE4C-9EA0-FD44A1E72F1B}"/>
              </a:ext>
            </a:extLst>
          </p:cNvPr>
          <p:cNvSpPr>
            <a:spLocks noGrp="1"/>
          </p:cNvSpPr>
          <p:nvPr>
            <p:ph idx="1"/>
          </p:nvPr>
        </p:nvSpPr>
        <p:spPr/>
        <p:txBody>
          <a:bodyPr>
            <a:normAutofit/>
          </a:bodyPr>
          <a:lstStyle/>
          <a:p>
            <a:r>
              <a:rPr lang="en-US" sz="2000" dirty="0"/>
              <a:t>Q: Walk me through the process of a typical debt issuance deal.</a:t>
            </a:r>
          </a:p>
        </p:txBody>
      </p:sp>
    </p:spTree>
    <p:extLst>
      <p:ext uri="{BB962C8B-B14F-4D97-AF65-F5344CB8AC3E}">
        <p14:creationId xmlns:p14="http://schemas.microsoft.com/office/powerpoint/2010/main" val="161916297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990</TotalTime>
  <Words>4439</Words>
  <Application>Microsoft Macintosh PowerPoint</Application>
  <PresentationFormat>Widescreen</PresentationFormat>
  <Paragraphs>470</Paragraphs>
  <Slides>44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44</vt:i4>
      </vt:variant>
    </vt:vector>
  </HeadingPairs>
  <TitlesOfParts>
    <vt:vector size="49" baseType="lpstr">
      <vt:lpstr>Arial</vt:lpstr>
      <vt:lpstr>Calibri</vt:lpstr>
      <vt:lpstr>Century Gothic</vt:lpstr>
      <vt:lpstr>Wingdings 3</vt:lpstr>
      <vt:lpstr>Wisp</vt:lpstr>
      <vt:lpstr>Debt offerings</vt:lpstr>
      <vt:lpstr>Outline</vt:lpstr>
      <vt:lpstr>Bond offering</vt:lpstr>
      <vt:lpstr>Classifications of bond offerings, I</vt:lpstr>
      <vt:lpstr>Classifications of bond offerings, II</vt:lpstr>
      <vt:lpstr>Book-building, I</vt:lpstr>
      <vt:lpstr>Due diligence and compliance</vt:lpstr>
      <vt:lpstr>Book-building, II</vt:lpstr>
      <vt:lpstr>Bought deal</vt:lpstr>
      <vt:lpstr>A bond offering ad</vt:lpstr>
      <vt:lpstr>Credit rating</vt:lpstr>
      <vt:lpstr>Rating scale (Table 6.1)</vt:lpstr>
      <vt:lpstr>Credit spread, YTM, and bond pricing</vt:lpstr>
      <vt:lpstr>Bond rating, corporate governance and fraud</vt:lpstr>
      <vt:lpstr>Syndicated loans</vt:lpstr>
      <vt:lpstr>2 main types of syndicated loans:</vt:lpstr>
      <vt:lpstr>Private placement</vt:lpstr>
      <vt:lpstr>Is lending money to Buffett a privilege worth paying for? </vt:lpstr>
      <vt:lpstr>Securitization: ABS</vt:lpstr>
      <vt:lpstr>ABS process</vt:lpstr>
      <vt:lpstr>2nd asset: servicing</vt:lpstr>
      <vt:lpstr>Credit enhancement methods</vt:lpstr>
      <vt:lpstr>The roles of banks in securitization</vt:lpstr>
      <vt:lpstr>The role of securitization in banking</vt:lpstr>
      <vt:lpstr>Securitized banking</vt:lpstr>
      <vt:lpstr>Increasingly higher haircut</vt:lpstr>
      <vt:lpstr>Financing/debt advisory: the use of debt</vt:lpstr>
      <vt:lpstr>Source: Ross et al. (2013, p. 536)</vt:lpstr>
      <vt:lpstr>Q&amp;As</vt:lpstr>
      <vt:lpstr>Q&amp;As</vt:lpstr>
      <vt:lpstr>Q&amp;As</vt:lpstr>
      <vt:lpstr>Distress costs = operational loss + increased debt cost + fees… </vt:lpstr>
      <vt:lpstr>Finding the optimal capital structure</vt:lpstr>
      <vt:lpstr>PowerPoint Presentation</vt:lpstr>
      <vt:lpstr>Notes</vt:lpstr>
      <vt:lpstr>Questions</vt:lpstr>
      <vt:lpstr>The use of debt in reducing agency costs</vt:lpstr>
      <vt:lpstr>Leverage recapitalization</vt:lpstr>
      <vt:lpstr>Alternative uses of leveraged recap.</vt:lpstr>
      <vt:lpstr>The role of IBs in financing/debt advisory</vt:lpstr>
      <vt:lpstr>PowerPoint Presentation</vt:lpstr>
      <vt:lpstr>PowerPoint Presentation</vt:lpstr>
      <vt:lpstr>PowerPoint Presentation</vt:lpstr>
      <vt:lpstr>General Q</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Debt offerings</dc:title>
  <dc:creator>Microsoft Office User</dc:creator>
  <cp:lastModifiedBy>Microsoft Office User</cp:lastModifiedBy>
  <cp:revision>116</cp:revision>
  <dcterms:created xsi:type="dcterms:W3CDTF">2017-10-15T17:08:29Z</dcterms:created>
  <dcterms:modified xsi:type="dcterms:W3CDTF">2019-10-07T13:52:24Z</dcterms:modified>
</cp:coreProperties>
</file>